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54" r:id="rId6"/>
    <p:sldMasterId id="2147483656" r:id="rId7"/>
    <p:sldMasterId id="2147483658" r:id="rId8"/>
    <p:sldMasterId id="2147483660" r:id="rId9"/>
    <p:sldMasterId id="2147483662" r:id="rId10"/>
  </p:sldMasterIdLst>
  <p:notesMasterIdLst>
    <p:notesMasterId r:id="rId47"/>
  </p:notesMasterIdLst>
  <p:sldIdLst>
    <p:sldId id="259" r:id="rId11"/>
    <p:sldId id="379" r:id="rId12"/>
    <p:sldId id="396" r:id="rId13"/>
    <p:sldId id="384" r:id="rId14"/>
    <p:sldId id="343" r:id="rId15"/>
    <p:sldId id="386" r:id="rId16"/>
    <p:sldId id="349" r:id="rId17"/>
    <p:sldId id="350" r:id="rId18"/>
    <p:sldId id="298" r:id="rId19"/>
    <p:sldId id="310" r:id="rId20"/>
    <p:sldId id="301" r:id="rId21"/>
    <p:sldId id="303" r:id="rId22"/>
    <p:sldId id="385" r:id="rId23"/>
    <p:sldId id="381" r:id="rId24"/>
    <p:sldId id="391" r:id="rId25"/>
    <p:sldId id="365" r:id="rId26"/>
    <p:sldId id="377" r:id="rId27"/>
    <p:sldId id="374" r:id="rId28"/>
    <p:sldId id="353" r:id="rId29"/>
    <p:sldId id="357" r:id="rId30"/>
    <p:sldId id="360" r:id="rId31"/>
    <p:sldId id="278" r:id="rId32"/>
    <p:sldId id="302" r:id="rId33"/>
    <p:sldId id="258" r:id="rId34"/>
    <p:sldId id="352" r:id="rId35"/>
    <p:sldId id="392" r:id="rId36"/>
    <p:sldId id="277" r:id="rId37"/>
    <p:sldId id="394" r:id="rId38"/>
    <p:sldId id="393" r:id="rId39"/>
    <p:sldId id="382" r:id="rId40"/>
    <p:sldId id="351" r:id="rId41"/>
    <p:sldId id="387" r:id="rId42"/>
    <p:sldId id="348" r:id="rId43"/>
    <p:sldId id="388" r:id="rId44"/>
    <p:sldId id="395" r:id="rId45"/>
    <p:sldId id="38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DFF"/>
    <a:srgbClr val="005EC2"/>
    <a:srgbClr val="AE2573"/>
    <a:srgbClr val="005EB8"/>
    <a:srgbClr val="78BE20"/>
    <a:srgbClr val="FFB81C"/>
    <a:srgbClr val="0E45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6405" autoAdjust="0"/>
  </p:normalViewPr>
  <p:slideViewPr>
    <p:cSldViewPr snapToGrid="0" snapToObjects="1">
      <p:cViewPr varScale="1">
        <p:scale>
          <a:sx n="82" d="100"/>
          <a:sy n="82" d="100"/>
        </p:scale>
        <p:origin x="1498" y="7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DF006-5FE2-47BA-A361-72B29168BAB8}" type="doc">
      <dgm:prSet loTypeId="urn:microsoft.com/office/officeart/2005/8/layout/cycle1" loCatId="cycle" qsTypeId="urn:microsoft.com/office/officeart/2005/8/quickstyle/simple1" qsCatId="simple" csTypeId="urn:microsoft.com/office/officeart/2005/8/colors/accent5_1" csCatId="accent5" phldr="1"/>
      <dgm:spPr/>
      <dgm:t>
        <a:bodyPr/>
        <a:lstStyle/>
        <a:p>
          <a:endParaRPr lang="en-GB"/>
        </a:p>
      </dgm:t>
    </dgm:pt>
    <dgm:pt modelId="{56D0DAA1-7A59-41EF-A633-3B69923D11B4}">
      <dgm:prSet phldrT="[Text]"/>
      <dgm:spPr/>
      <dgm:t>
        <a:bodyPr/>
        <a:lstStyle/>
        <a:p>
          <a:r>
            <a:rPr lang="en-GB" dirty="0"/>
            <a:t>Many worries</a:t>
          </a:r>
        </a:p>
      </dgm:t>
    </dgm:pt>
    <dgm:pt modelId="{AC4ABE41-73B6-4051-838A-B9777D8D7B9D}" type="parTrans" cxnId="{812C1560-A571-4311-9165-FCFEBD72A875}">
      <dgm:prSet/>
      <dgm:spPr/>
      <dgm:t>
        <a:bodyPr/>
        <a:lstStyle/>
        <a:p>
          <a:endParaRPr lang="en-GB"/>
        </a:p>
      </dgm:t>
    </dgm:pt>
    <dgm:pt modelId="{F3A0E9F3-0A3B-4E54-9361-91C6FC0834AC}" type="sibTrans" cxnId="{812C1560-A571-4311-9165-FCFEBD72A875}">
      <dgm:prSet/>
      <dgm:spPr>
        <a:ln>
          <a:solidFill>
            <a:srgbClr val="0E459F"/>
          </a:solidFill>
        </a:ln>
      </dgm:spPr>
      <dgm:t>
        <a:bodyPr/>
        <a:lstStyle/>
        <a:p>
          <a:endParaRPr lang="en-GB"/>
        </a:p>
      </dgm:t>
    </dgm:pt>
    <dgm:pt modelId="{27AC8E6A-93A6-492F-A92F-DD1093C680D4}">
      <dgm:prSet phldrT="[Text]"/>
      <dgm:spPr/>
      <dgm:t>
        <a:bodyPr/>
        <a:lstStyle/>
        <a:p>
          <a:r>
            <a:rPr lang="en-GB" dirty="0"/>
            <a:t>Feeling tense</a:t>
          </a:r>
        </a:p>
      </dgm:t>
    </dgm:pt>
    <dgm:pt modelId="{A26D3F79-39E1-446E-8904-B6633DB66EBF}" type="parTrans" cxnId="{4190B4EC-99AA-424F-8C51-918F75525A4D}">
      <dgm:prSet/>
      <dgm:spPr/>
      <dgm:t>
        <a:bodyPr/>
        <a:lstStyle/>
        <a:p>
          <a:endParaRPr lang="en-GB"/>
        </a:p>
      </dgm:t>
    </dgm:pt>
    <dgm:pt modelId="{CC421B49-86F1-444B-826A-0876560DFB87}" type="sibTrans" cxnId="{4190B4EC-99AA-424F-8C51-918F75525A4D}">
      <dgm:prSet/>
      <dgm:spPr>
        <a:ln>
          <a:solidFill>
            <a:srgbClr val="0E459F"/>
          </a:solidFill>
        </a:ln>
      </dgm:spPr>
      <dgm:t>
        <a:bodyPr/>
        <a:lstStyle/>
        <a:p>
          <a:endParaRPr lang="en-GB"/>
        </a:p>
      </dgm:t>
    </dgm:pt>
    <dgm:pt modelId="{A6DC1120-638B-4781-86DB-AB6535EA12C6}">
      <dgm:prSet phldrT="[Text]"/>
      <dgm:spPr/>
      <dgm:t>
        <a:bodyPr/>
        <a:lstStyle/>
        <a:p>
          <a:r>
            <a:rPr lang="en-GB" dirty="0"/>
            <a:t>Headache</a:t>
          </a:r>
        </a:p>
      </dgm:t>
    </dgm:pt>
    <dgm:pt modelId="{C5F2FB80-EB3E-4BC2-A22E-0F136666FF83}" type="parTrans" cxnId="{A12355D9-1920-4B52-B421-80665C86BC98}">
      <dgm:prSet/>
      <dgm:spPr/>
      <dgm:t>
        <a:bodyPr/>
        <a:lstStyle/>
        <a:p>
          <a:endParaRPr lang="en-GB"/>
        </a:p>
      </dgm:t>
    </dgm:pt>
    <dgm:pt modelId="{8AAF0E28-9DA5-467F-B181-EA1A46224974}" type="sibTrans" cxnId="{A12355D9-1920-4B52-B421-80665C86BC98}">
      <dgm:prSet/>
      <dgm:spPr>
        <a:ln>
          <a:solidFill>
            <a:srgbClr val="0E459F"/>
          </a:solidFill>
        </a:ln>
      </dgm:spPr>
      <dgm:t>
        <a:bodyPr/>
        <a:lstStyle/>
        <a:p>
          <a:endParaRPr lang="en-GB"/>
        </a:p>
      </dgm:t>
    </dgm:pt>
    <dgm:pt modelId="{2641FA71-0781-430B-AD17-F30EAAB74A92}">
      <dgm:prSet phldrT="[Text]"/>
      <dgm:spPr/>
      <dgm:t>
        <a:bodyPr/>
        <a:lstStyle/>
        <a:p>
          <a:r>
            <a:rPr lang="en-GB" dirty="0"/>
            <a:t>Tummy ache</a:t>
          </a:r>
        </a:p>
      </dgm:t>
    </dgm:pt>
    <dgm:pt modelId="{794AC023-1283-4D14-A7E5-DD88F326E39C}" type="parTrans" cxnId="{879E7E03-F394-412B-81A8-A4BCF980129B}">
      <dgm:prSet/>
      <dgm:spPr/>
      <dgm:t>
        <a:bodyPr/>
        <a:lstStyle/>
        <a:p>
          <a:endParaRPr lang="en-GB"/>
        </a:p>
      </dgm:t>
    </dgm:pt>
    <dgm:pt modelId="{AC4C3BD5-C704-4557-8AA1-11CEE30B723F}" type="sibTrans" cxnId="{879E7E03-F394-412B-81A8-A4BCF980129B}">
      <dgm:prSet/>
      <dgm:spPr>
        <a:ln>
          <a:solidFill>
            <a:srgbClr val="0E459F"/>
          </a:solidFill>
        </a:ln>
      </dgm:spPr>
      <dgm:t>
        <a:bodyPr/>
        <a:lstStyle/>
        <a:p>
          <a:endParaRPr lang="en-GB"/>
        </a:p>
      </dgm:t>
    </dgm:pt>
    <dgm:pt modelId="{C4F6ACC8-388B-4024-B49B-6DC5FB155CCC}">
      <dgm:prSet phldrT="[Text]"/>
      <dgm:spPr/>
      <dgm:t>
        <a:bodyPr/>
        <a:lstStyle/>
        <a:p>
          <a:r>
            <a:rPr lang="en-GB" dirty="0"/>
            <a:t>Not sleeping</a:t>
          </a:r>
        </a:p>
      </dgm:t>
    </dgm:pt>
    <dgm:pt modelId="{20E743F3-46D3-4A6F-B5CF-4387560231BF}" type="parTrans" cxnId="{2FE03F23-7ADA-4A6C-BE19-69315D301EC6}">
      <dgm:prSet/>
      <dgm:spPr/>
      <dgm:t>
        <a:bodyPr/>
        <a:lstStyle/>
        <a:p>
          <a:endParaRPr lang="en-GB"/>
        </a:p>
      </dgm:t>
    </dgm:pt>
    <dgm:pt modelId="{E6267D9C-B4B5-49A9-B930-C9C2F1B83E70}" type="sibTrans" cxnId="{2FE03F23-7ADA-4A6C-BE19-69315D301EC6}">
      <dgm:prSet/>
      <dgm:spPr>
        <a:ln>
          <a:solidFill>
            <a:srgbClr val="0E459F"/>
          </a:solidFill>
        </a:ln>
      </dgm:spPr>
      <dgm:t>
        <a:bodyPr/>
        <a:lstStyle/>
        <a:p>
          <a:endParaRPr lang="en-GB"/>
        </a:p>
      </dgm:t>
    </dgm:pt>
    <dgm:pt modelId="{3A552EF9-0BF1-49B6-99EE-EEEDB1271B7B}">
      <dgm:prSet phldrT="[Text]"/>
      <dgm:spPr/>
      <dgm:t>
        <a:bodyPr/>
        <a:lstStyle/>
        <a:p>
          <a:r>
            <a:rPr lang="en-GB" dirty="0"/>
            <a:t>Grumpy</a:t>
          </a:r>
        </a:p>
      </dgm:t>
    </dgm:pt>
    <dgm:pt modelId="{C5FC43EA-3DC5-4912-9038-D97BE2F80EC9}" type="parTrans" cxnId="{0168B2FC-5BBF-466E-8F90-A7005FAAF299}">
      <dgm:prSet/>
      <dgm:spPr/>
      <dgm:t>
        <a:bodyPr/>
        <a:lstStyle/>
        <a:p>
          <a:endParaRPr lang="en-GB"/>
        </a:p>
      </dgm:t>
    </dgm:pt>
    <dgm:pt modelId="{1919E331-D182-40A0-A79B-E3E16B801013}" type="sibTrans" cxnId="{0168B2FC-5BBF-466E-8F90-A7005FAAF299}">
      <dgm:prSet/>
      <dgm:spPr>
        <a:ln>
          <a:solidFill>
            <a:srgbClr val="0E459F"/>
          </a:solidFill>
        </a:ln>
      </dgm:spPr>
      <dgm:t>
        <a:bodyPr/>
        <a:lstStyle/>
        <a:p>
          <a:endParaRPr lang="en-GB"/>
        </a:p>
      </dgm:t>
    </dgm:pt>
    <dgm:pt modelId="{5E90879E-95B2-4B96-AEC7-96CCB9C8DD4A}">
      <dgm:prSet phldrT="[Text]"/>
      <dgm:spPr/>
      <dgm:t>
        <a:bodyPr/>
        <a:lstStyle/>
        <a:p>
          <a:r>
            <a:rPr lang="en-GB" dirty="0"/>
            <a:t>Not enjoying things</a:t>
          </a:r>
        </a:p>
      </dgm:t>
    </dgm:pt>
    <dgm:pt modelId="{DD7CD8B1-F927-417F-B542-CAE360E30B51}" type="parTrans" cxnId="{BA139AC9-E638-4392-AF0F-B7BEC6F4AC8B}">
      <dgm:prSet/>
      <dgm:spPr/>
      <dgm:t>
        <a:bodyPr/>
        <a:lstStyle/>
        <a:p>
          <a:endParaRPr lang="en-GB"/>
        </a:p>
      </dgm:t>
    </dgm:pt>
    <dgm:pt modelId="{906A3C5A-ADD0-44B5-866C-4D06D0ACD23B}" type="sibTrans" cxnId="{BA139AC9-E638-4392-AF0F-B7BEC6F4AC8B}">
      <dgm:prSet/>
      <dgm:spPr>
        <a:ln>
          <a:solidFill>
            <a:srgbClr val="0E459F"/>
          </a:solidFill>
        </a:ln>
      </dgm:spPr>
      <dgm:t>
        <a:bodyPr/>
        <a:lstStyle/>
        <a:p>
          <a:endParaRPr lang="en-GB"/>
        </a:p>
      </dgm:t>
    </dgm:pt>
    <dgm:pt modelId="{EEDE664C-B11A-4BC3-87CC-E3500651E3AA}">
      <dgm:prSet phldrT="[Text]"/>
      <dgm:spPr/>
      <dgm:t>
        <a:bodyPr/>
        <a:lstStyle/>
        <a:p>
          <a:r>
            <a:rPr lang="en-GB" dirty="0"/>
            <a:t>Being negative about things</a:t>
          </a:r>
        </a:p>
      </dgm:t>
    </dgm:pt>
    <dgm:pt modelId="{79344447-F30C-4FE6-A6F2-57B33CC779CD}" type="parTrans" cxnId="{FF305A85-BE13-4EDD-BEE3-6C4FEB44B42F}">
      <dgm:prSet/>
      <dgm:spPr/>
      <dgm:t>
        <a:bodyPr/>
        <a:lstStyle/>
        <a:p>
          <a:endParaRPr lang="en-GB"/>
        </a:p>
      </dgm:t>
    </dgm:pt>
    <dgm:pt modelId="{B8895FEE-C218-4981-A3A3-F4FD2F73311E}" type="sibTrans" cxnId="{FF305A85-BE13-4EDD-BEE3-6C4FEB44B42F}">
      <dgm:prSet/>
      <dgm:spPr>
        <a:ln>
          <a:solidFill>
            <a:srgbClr val="0E459F"/>
          </a:solidFill>
        </a:ln>
      </dgm:spPr>
      <dgm:t>
        <a:bodyPr/>
        <a:lstStyle/>
        <a:p>
          <a:endParaRPr lang="en-GB"/>
        </a:p>
      </dgm:t>
    </dgm:pt>
    <dgm:pt modelId="{A6A5D64C-4293-4BE1-B05E-E6EF03F6FCAE}" type="pres">
      <dgm:prSet presAssocID="{FBADF006-5FE2-47BA-A361-72B29168BAB8}" presName="cycle" presStyleCnt="0">
        <dgm:presLayoutVars>
          <dgm:dir/>
          <dgm:resizeHandles val="exact"/>
        </dgm:presLayoutVars>
      </dgm:prSet>
      <dgm:spPr/>
    </dgm:pt>
    <dgm:pt modelId="{B4017B36-20F4-44E8-8D88-72AC95EBC98F}" type="pres">
      <dgm:prSet presAssocID="{56D0DAA1-7A59-41EF-A633-3B69923D11B4}" presName="dummy" presStyleCnt="0"/>
      <dgm:spPr/>
    </dgm:pt>
    <dgm:pt modelId="{C067B3E0-16E4-4ACF-9EA2-BB269FF7BC37}" type="pres">
      <dgm:prSet presAssocID="{56D0DAA1-7A59-41EF-A633-3B69923D11B4}" presName="node" presStyleLbl="revTx" presStyleIdx="0" presStyleCnt="8">
        <dgm:presLayoutVars>
          <dgm:bulletEnabled val="1"/>
        </dgm:presLayoutVars>
      </dgm:prSet>
      <dgm:spPr/>
    </dgm:pt>
    <dgm:pt modelId="{4DCA7955-0F66-46B7-B873-AF523D6B1FBD}" type="pres">
      <dgm:prSet presAssocID="{F3A0E9F3-0A3B-4E54-9361-91C6FC0834AC}" presName="sibTrans" presStyleLbl="node1" presStyleIdx="0" presStyleCnt="8"/>
      <dgm:spPr/>
    </dgm:pt>
    <dgm:pt modelId="{41CA43C3-999D-4726-B212-3ADB252DB330}" type="pres">
      <dgm:prSet presAssocID="{27AC8E6A-93A6-492F-A92F-DD1093C680D4}" presName="dummy" presStyleCnt="0"/>
      <dgm:spPr/>
    </dgm:pt>
    <dgm:pt modelId="{1F490295-EDB3-4FE6-9904-03D9D1DAC9A1}" type="pres">
      <dgm:prSet presAssocID="{27AC8E6A-93A6-492F-A92F-DD1093C680D4}" presName="node" presStyleLbl="revTx" presStyleIdx="1" presStyleCnt="8">
        <dgm:presLayoutVars>
          <dgm:bulletEnabled val="1"/>
        </dgm:presLayoutVars>
      </dgm:prSet>
      <dgm:spPr/>
    </dgm:pt>
    <dgm:pt modelId="{A64128F0-7541-411A-AB24-BF031D0458CC}" type="pres">
      <dgm:prSet presAssocID="{CC421B49-86F1-444B-826A-0876560DFB87}" presName="sibTrans" presStyleLbl="node1" presStyleIdx="1" presStyleCnt="8"/>
      <dgm:spPr/>
    </dgm:pt>
    <dgm:pt modelId="{F252EDD3-5033-470F-A243-183EF57137EC}" type="pres">
      <dgm:prSet presAssocID="{A6DC1120-638B-4781-86DB-AB6535EA12C6}" presName="dummy" presStyleCnt="0"/>
      <dgm:spPr/>
    </dgm:pt>
    <dgm:pt modelId="{EC55C6F0-195A-40D4-AE6C-38B1DE9DA9E8}" type="pres">
      <dgm:prSet presAssocID="{A6DC1120-638B-4781-86DB-AB6535EA12C6}" presName="node" presStyleLbl="revTx" presStyleIdx="2" presStyleCnt="8">
        <dgm:presLayoutVars>
          <dgm:bulletEnabled val="1"/>
        </dgm:presLayoutVars>
      </dgm:prSet>
      <dgm:spPr/>
    </dgm:pt>
    <dgm:pt modelId="{5BABCBB3-CB6E-4295-A89F-1DB5E4DFD90D}" type="pres">
      <dgm:prSet presAssocID="{8AAF0E28-9DA5-467F-B181-EA1A46224974}" presName="sibTrans" presStyleLbl="node1" presStyleIdx="2" presStyleCnt="8"/>
      <dgm:spPr/>
    </dgm:pt>
    <dgm:pt modelId="{ECBC5080-4D96-4809-A1B2-D37FBDFA4585}" type="pres">
      <dgm:prSet presAssocID="{2641FA71-0781-430B-AD17-F30EAAB74A92}" presName="dummy" presStyleCnt="0"/>
      <dgm:spPr/>
    </dgm:pt>
    <dgm:pt modelId="{A26DBEB4-8872-485B-AF38-8A4510C0284A}" type="pres">
      <dgm:prSet presAssocID="{2641FA71-0781-430B-AD17-F30EAAB74A92}" presName="node" presStyleLbl="revTx" presStyleIdx="3" presStyleCnt="8">
        <dgm:presLayoutVars>
          <dgm:bulletEnabled val="1"/>
        </dgm:presLayoutVars>
      </dgm:prSet>
      <dgm:spPr/>
    </dgm:pt>
    <dgm:pt modelId="{B9BFA8C7-1A19-48B3-A3C9-FDD5D7E4DB53}" type="pres">
      <dgm:prSet presAssocID="{AC4C3BD5-C704-4557-8AA1-11CEE30B723F}" presName="sibTrans" presStyleLbl="node1" presStyleIdx="3" presStyleCnt="8"/>
      <dgm:spPr/>
    </dgm:pt>
    <dgm:pt modelId="{4D2C782E-4619-491E-9269-31FFB19A114F}" type="pres">
      <dgm:prSet presAssocID="{C4F6ACC8-388B-4024-B49B-6DC5FB155CCC}" presName="dummy" presStyleCnt="0"/>
      <dgm:spPr/>
    </dgm:pt>
    <dgm:pt modelId="{A06299B4-872E-4BF4-8730-216B70A01CE7}" type="pres">
      <dgm:prSet presAssocID="{C4F6ACC8-388B-4024-B49B-6DC5FB155CCC}" presName="node" presStyleLbl="revTx" presStyleIdx="4" presStyleCnt="8">
        <dgm:presLayoutVars>
          <dgm:bulletEnabled val="1"/>
        </dgm:presLayoutVars>
      </dgm:prSet>
      <dgm:spPr/>
    </dgm:pt>
    <dgm:pt modelId="{EF346CB0-31C0-459A-942A-CF0AD02A8A80}" type="pres">
      <dgm:prSet presAssocID="{E6267D9C-B4B5-49A9-B930-C9C2F1B83E70}" presName="sibTrans" presStyleLbl="node1" presStyleIdx="4" presStyleCnt="8"/>
      <dgm:spPr/>
    </dgm:pt>
    <dgm:pt modelId="{4286B587-EC1C-49EE-8175-18EBBCFB90F1}" type="pres">
      <dgm:prSet presAssocID="{3A552EF9-0BF1-49B6-99EE-EEEDB1271B7B}" presName="dummy" presStyleCnt="0"/>
      <dgm:spPr/>
    </dgm:pt>
    <dgm:pt modelId="{8AF60C5B-84D8-4C64-A639-7CD74C9BF1DB}" type="pres">
      <dgm:prSet presAssocID="{3A552EF9-0BF1-49B6-99EE-EEEDB1271B7B}" presName="node" presStyleLbl="revTx" presStyleIdx="5" presStyleCnt="8">
        <dgm:presLayoutVars>
          <dgm:bulletEnabled val="1"/>
        </dgm:presLayoutVars>
      </dgm:prSet>
      <dgm:spPr/>
    </dgm:pt>
    <dgm:pt modelId="{0BDCDE86-CF31-416B-8AEC-6C4A6E2B91A7}" type="pres">
      <dgm:prSet presAssocID="{1919E331-D182-40A0-A79B-E3E16B801013}" presName="sibTrans" presStyleLbl="node1" presStyleIdx="5" presStyleCnt="8"/>
      <dgm:spPr/>
    </dgm:pt>
    <dgm:pt modelId="{1ADD77BF-F7AE-4793-8DA5-DC34B470E4F4}" type="pres">
      <dgm:prSet presAssocID="{5E90879E-95B2-4B96-AEC7-96CCB9C8DD4A}" presName="dummy" presStyleCnt="0"/>
      <dgm:spPr/>
    </dgm:pt>
    <dgm:pt modelId="{B52831C0-19B4-41DC-B851-0BE5A80D1CD3}" type="pres">
      <dgm:prSet presAssocID="{5E90879E-95B2-4B96-AEC7-96CCB9C8DD4A}" presName="node" presStyleLbl="revTx" presStyleIdx="6" presStyleCnt="8">
        <dgm:presLayoutVars>
          <dgm:bulletEnabled val="1"/>
        </dgm:presLayoutVars>
      </dgm:prSet>
      <dgm:spPr/>
    </dgm:pt>
    <dgm:pt modelId="{FB2F811D-0EDA-4668-BA91-E2483F65BECD}" type="pres">
      <dgm:prSet presAssocID="{906A3C5A-ADD0-44B5-866C-4D06D0ACD23B}" presName="sibTrans" presStyleLbl="node1" presStyleIdx="6" presStyleCnt="8"/>
      <dgm:spPr/>
    </dgm:pt>
    <dgm:pt modelId="{A665549A-775F-4EBE-B6BC-5E0413E4CF33}" type="pres">
      <dgm:prSet presAssocID="{EEDE664C-B11A-4BC3-87CC-E3500651E3AA}" presName="dummy" presStyleCnt="0"/>
      <dgm:spPr/>
    </dgm:pt>
    <dgm:pt modelId="{8799615D-D5D8-494C-9E5B-F82E028BFD08}" type="pres">
      <dgm:prSet presAssocID="{EEDE664C-B11A-4BC3-87CC-E3500651E3AA}" presName="node" presStyleLbl="revTx" presStyleIdx="7" presStyleCnt="8">
        <dgm:presLayoutVars>
          <dgm:bulletEnabled val="1"/>
        </dgm:presLayoutVars>
      </dgm:prSet>
      <dgm:spPr/>
    </dgm:pt>
    <dgm:pt modelId="{2E9CE810-2D10-429C-A977-1A93C2A5E5A7}" type="pres">
      <dgm:prSet presAssocID="{B8895FEE-C218-4981-A3A3-F4FD2F73311E}" presName="sibTrans" presStyleLbl="node1" presStyleIdx="7" presStyleCnt="8"/>
      <dgm:spPr/>
    </dgm:pt>
  </dgm:ptLst>
  <dgm:cxnLst>
    <dgm:cxn modelId="{A2817702-1FC5-4346-BA7F-99D3342929E4}" type="presOf" srcId="{8AAF0E28-9DA5-467F-B181-EA1A46224974}" destId="{5BABCBB3-CB6E-4295-A89F-1DB5E4DFD90D}" srcOrd="0" destOrd="0" presId="urn:microsoft.com/office/officeart/2005/8/layout/cycle1"/>
    <dgm:cxn modelId="{879E7E03-F394-412B-81A8-A4BCF980129B}" srcId="{FBADF006-5FE2-47BA-A361-72B29168BAB8}" destId="{2641FA71-0781-430B-AD17-F30EAAB74A92}" srcOrd="3" destOrd="0" parTransId="{794AC023-1283-4D14-A7E5-DD88F326E39C}" sibTransId="{AC4C3BD5-C704-4557-8AA1-11CEE30B723F}"/>
    <dgm:cxn modelId="{5CC5DF14-F259-45BA-A9E7-17EC0FD83E00}" type="presOf" srcId="{EEDE664C-B11A-4BC3-87CC-E3500651E3AA}" destId="{8799615D-D5D8-494C-9E5B-F82E028BFD08}" srcOrd="0" destOrd="0" presId="urn:microsoft.com/office/officeart/2005/8/layout/cycle1"/>
    <dgm:cxn modelId="{2FE03F23-7ADA-4A6C-BE19-69315D301EC6}" srcId="{FBADF006-5FE2-47BA-A361-72B29168BAB8}" destId="{C4F6ACC8-388B-4024-B49B-6DC5FB155CCC}" srcOrd="4" destOrd="0" parTransId="{20E743F3-46D3-4A6F-B5CF-4387560231BF}" sibTransId="{E6267D9C-B4B5-49A9-B930-C9C2F1B83E70}"/>
    <dgm:cxn modelId="{DD03DE28-B47F-4CD3-B7D3-6DD7D4A83CE8}" type="presOf" srcId="{CC421B49-86F1-444B-826A-0876560DFB87}" destId="{A64128F0-7541-411A-AB24-BF031D0458CC}" srcOrd="0" destOrd="0" presId="urn:microsoft.com/office/officeart/2005/8/layout/cycle1"/>
    <dgm:cxn modelId="{812C1560-A571-4311-9165-FCFEBD72A875}" srcId="{FBADF006-5FE2-47BA-A361-72B29168BAB8}" destId="{56D0DAA1-7A59-41EF-A633-3B69923D11B4}" srcOrd="0" destOrd="0" parTransId="{AC4ABE41-73B6-4051-838A-B9777D8D7B9D}" sibTransId="{F3A0E9F3-0A3B-4E54-9361-91C6FC0834AC}"/>
    <dgm:cxn modelId="{DE17246E-3519-481C-B811-D6372BBEF9C1}" type="presOf" srcId="{5E90879E-95B2-4B96-AEC7-96CCB9C8DD4A}" destId="{B52831C0-19B4-41DC-B851-0BE5A80D1CD3}" srcOrd="0" destOrd="0" presId="urn:microsoft.com/office/officeart/2005/8/layout/cycle1"/>
    <dgm:cxn modelId="{F61D547A-05BF-46AB-B9E5-E931ED64D363}" type="presOf" srcId="{AC4C3BD5-C704-4557-8AA1-11CEE30B723F}" destId="{B9BFA8C7-1A19-48B3-A3C9-FDD5D7E4DB53}" srcOrd="0" destOrd="0" presId="urn:microsoft.com/office/officeart/2005/8/layout/cycle1"/>
    <dgm:cxn modelId="{FF305A85-BE13-4EDD-BEE3-6C4FEB44B42F}" srcId="{FBADF006-5FE2-47BA-A361-72B29168BAB8}" destId="{EEDE664C-B11A-4BC3-87CC-E3500651E3AA}" srcOrd="7" destOrd="0" parTransId="{79344447-F30C-4FE6-A6F2-57B33CC779CD}" sibTransId="{B8895FEE-C218-4981-A3A3-F4FD2F73311E}"/>
    <dgm:cxn modelId="{7A78358D-21B9-41A7-8F92-AAD4E642A0F6}" type="presOf" srcId="{A6DC1120-638B-4781-86DB-AB6535EA12C6}" destId="{EC55C6F0-195A-40D4-AE6C-38B1DE9DA9E8}" srcOrd="0" destOrd="0" presId="urn:microsoft.com/office/officeart/2005/8/layout/cycle1"/>
    <dgm:cxn modelId="{A732EF91-9E07-4793-80F0-717CE6389D1F}" type="presOf" srcId="{3A552EF9-0BF1-49B6-99EE-EEEDB1271B7B}" destId="{8AF60C5B-84D8-4C64-A639-7CD74C9BF1DB}" srcOrd="0" destOrd="0" presId="urn:microsoft.com/office/officeart/2005/8/layout/cycle1"/>
    <dgm:cxn modelId="{6A1D4A9C-2FA6-4F6D-AECB-755197F38DE6}" type="presOf" srcId="{906A3C5A-ADD0-44B5-866C-4D06D0ACD23B}" destId="{FB2F811D-0EDA-4668-BA91-E2483F65BECD}" srcOrd="0" destOrd="0" presId="urn:microsoft.com/office/officeart/2005/8/layout/cycle1"/>
    <dgm:cxn modelId="{2587659E-6E31-4E21-B639-39C85926D9DE}" type="presOf" srcId="{B8895FEE-C218-4981-A3A3-F4FD2F73311E}" destId="{2E9CE810-2D10-429C-A977-1A93C2A5E5A7}" srcOrd="0" destOrd="0" presId="urn:microsoft.com/office/officeart/2005/8/layout/cycle1"/>
    <dgm:cxn modelId="{8BAFE8B3-3896-4ED2-8ED4-582C77EE4B33}" type="presOf" srcId="{27AC8E6A-93A6-492F-A92F-DD1093C680D4}" destId="{1F490295-EDB3-4FE6-9904-03D9D1DAC9A1}" srcOrd="0" destOrd="0" presId="urn:microsoft.com/office/officeart/2005/8/layout/cycle1"/>
    <dgm:cxn modelId="{FC0F09BA-2BA2-49CD-B06F-8C057C4D2F2C}" type="presOf" srcId="{C4F6ACC8-388B-4024-B49B-6DC5FB155CCC}" destId="{A06299B4-872E-4BF4-8730-216B70A01CE7}" srcOrd="0" destOrd="0" presId="urn:microsoft.com/office/officeart/2005/8/layout/cycle1"/>
    <dgm:cxn modelId="{BA139AC9-E638-4392-AF0F-B7BEC6F4AC8B}" srcId="{FBADF006-5FE2-47BA-A361-72B29168BAB8}" destId="{5E90879E-95B2-4B96-AEC7-96CCB9C8DD4A}" srcOrd="6" destOrd="0" parTransId="{DD7CD8B1-F927-417F-B542-CAE360E30B51}" sibTransId="{906A3C5A-ADD0-44B5-866C-4D06D0ACD23B}"/>
    <dgm:cxn modelId="{6AACD7C9-4D4E-49E4-8C01-3232CB92CE8B}" type="presOf" srcId="{1919E331-D182-40A0-A79B-E3E16B801013}" destId="{0BDCDE86-CF31-416B-8AEC-6C4A6E2B91A7}" srcOrd="0" destOrd="0" presId="urn:microsoft.com/office/officeart/2005/8/layout/cycle1"/>
    <dgm:cxn modelId="{AF0BCED6-17C0-4527-9696-1EF96C275935}" type="presOf" srcId="{2641FA71-0781-430B-AD17-F30EAAB74A92}" destId="{A26DBEB4-8872-485B-AF38-8A4510C0284A}" srcOrd="0" destOrd="0" presId="urn:microsoft.com/office/officeart/2005/8/layout/cycle1"/>
    <dgm:cxn modelId="{73FF55D7-0DC7-47D0-BF88-DD7BCBF37CA6}" type="presOf" srcId="{56D0DAA1-7A59-41EF-A633-3B69923D11B4}" destId="{C067B3E0-16E4-4ACF-9EA2-BB269FF7BC37}" srcOrd="0" destOrd="0" presId="urn:microsoft.com/office/officeart/2005/8/layout/cycle1"/>
    <dgm:cxn modelId="{A12355D9-1920-4B52-B421-80665C86BC98}" srcId="{FBADF006-5FE2-47BA-A361-72B29168BAB8}" destId="{A6DC1120-638B-4781-86DB-AB6535EA12C6}" srcOrd="2" destOrd="0" parTransId="{C5F2FB80-EB3E-4BC2-A22E-0F136666FF83}" sibTransId="{8AAF0E28-9DA5-467F-B181-EA1A46224974}"/>
    <dgm:cxn modelId="{9AE4BBDF-9812-4E7A-94AC-F66472C98D64}" type="presOf" srcId="{FBADF006-5FE2-47BA-A361-72B29168BAB8}" destId="{A6A5D64C-4293-4BE1-B05E-E6EF03F6FCAE}" srcOrd="0" destOrd="0" presId="urn:microsoft.com/office/officeart/2005/8/layout/cycle1"/>
    <dgm:cxn modelId="{4190B4EC-99AA-424F-8C51-918F75525A4D}" srcId="{FBADF006-5FE2-47BA-A361-72B29168BAB8}" destId="{27AC8E6A-93A6-492F-A92F-DD1093C680D4}" srcOrd="1" destOrd="0" parTransId="{A26D3F79-39E1-446E-8904-B6633DB66EBF}" sibTransId="{CC421B49-86F1-444B-826A-0876560DFB87}"/>
    <dgm:cxn modelId="{0168B2FC-5BBF-466E-8F90-A7005FAAF299}" srcId="{FBADF006-5FE2-47BA-A361-72B29168BAB8}" destId="{3A552EF9-0BF1-49B6-99EE-EEEDB1271B7B}" srcOrd="5" destOrd="0" parTransId="{C5FC43EA-3DC5-4912-9038-D97BE2F80EC9}" sibTransId="{1919E331-D182-40A0-A79B-E3E16B801013}"/>
    <dgm:cxn modelId="{5E6F3CFD-588F-4FB0-A71D-6A9A318C2299}" type="presOf" srcId="{E6267D9C-B4B5-49A9-B930-C9C2F1B83E70}" destId="{EF346CB0-31C0-459A-942A-CF0AD02A8A80}" srcOrd="0" destOrd="0" presId="urn:microsoft.com/office/officeart/2005/8/layout/cycle1"/>
    <dgm:cxn modelId="{8716C0FF-3F88-401B-8559-96DA2A516FF7}" type="presOf" srcId="{F3A0E9F3-0A3B-4E54-9361-91C6FC0834AC}" destId="{4DCA7955-0F66-46B7-B873-AF523D6B1FBD}" srcOrd="0" destOrd="0" presId="urn:microsoft.com/office/officeart/2005/8/layout/cycle1"/>
    <dgm:cxn modelId="{BB1B1F5A-6C06-44BD-98BA-1A2D5CD532D9}" type="presParOf" srcId="{A6A5D64C-4293-4BE1-B05E-E6EF03F6FCAE}" destId="{B4017B36-20F4-44E8-8D88-72AC95EBC98F}" srcOrd="0" destOrd="0" presId="urn:microsoft.com/office/officeart/2005/8/layout/cycle1"/>
    <dgm:cxn modelId="{68D3613C-6EE6-4796-9C56-0581D84AD8A3}" type="presParOf" srcId="{A6A5D64C-4293-4BE1-B05E-E6EF03F6FCAE}" destId="{C067B3E0-16E4-4ACF-9EA2-BB269FF7BC37}" srcOrd="1" destOrd="0" presId="urn:microsoft.com/office/officeart/2005/8/layout/cycle1"/>
    <dgm:cxn modelId="{80ACE28C-0B18-4DEC-A269-4E3E5D96D9FD}" type="presParOf" srcId="{A6A5D64C-4293-4BE1-B05E-E6EF03F6FCAE}" destId="{4DCA7955-0F66-46B7-B873-AF523D6B1FBD}" srcOrd="2" destOrd="0" presId="urn:microsoft.com/office/officeart/2005/8/layout/cycle1"/>
    <dgm:cxn modelId="{85DF293F-8438-47A7-9914-15F2F2FA25E0}" type="presParOf" srcId="{A6A5D64C-4293-4BE1-B05E-E6EF03F6FCAE}" destId="{41CA43C3-999D-4726-B212-3ADB252DB330}" srcOrd="3" destOrd="0" presId="urn:microsoft.com/office/officeart/2005/8/layout/cycle1"/>
    <dgm:cxn modelId="{31E0DDF0-C140-4968-B978-9EE14E6D730A}" type="presParOf" srcId="{A6A5D64C-4293-4BE1-B05E-E6EF03F6FCAE}" destId="{1F490295-EDB3-4FE6-9904-03D9D1DAC9A1}" srcOrd="4" destOrd="0" presId="urn:microsoft.com/office/officeart/2005/8/layout/cycle1"/>
    <dgm:cxn modelId="{893B370A-421B-4268-9716-1987BA951B95}" type="presParOf" srcId="{A6A5D64C-4293-4BE1-B05E-E6EF03F6FCAE}" destId="{A64128F0-7541-411A-AB24-BF031D0458CC}" srcOrd="5" destOrd="0" presId="urn:microsoft.com/office/officeart/2005/8/layout/cycle1"/>
    <dgm:cxn modelId="{4BFF7E93-3F7F-40ED-BF0C-8BA3F37B5060}" type="presParOf" srcId="{A6A5D64C-4293-4BE1-B05E-E6EF03F6FCAE}" destId="{F252EDD3-5033-470F-A243-183EF57137EC}" srcOrd="6" destOrd="0" presId="urn:microsoft.com/office/officeart/2005/8/layout/cycle1"/>
    <dgm:cxn modelId="{B4B5725A-75E4-4A7A-A4F6-255ED2449BEE}" type="presParOf" srcId="{A6A5D64C-4293-4BE1-B05E-E6EF03F6FCAE}" destId="{EC55C6F0-195A-40D4-AE6C-38B1DE9DA9E8}" srcOrd="7" destOrd="0" presId="urn:microsoft.com/office/officeart/2005/8/layout/cycle1"/>
    <dgm:cxn modelId="{94922E67-E688-426B-829D-6A504D6DB59A}" type="presParOf" srcId="{A6A5D64C-4293-4BE1-B05E-E6EF03F6FCAE}" destId="{5BABCBB3-CB6E-4295-A89F-1DB5E4DFD90D}" srcOrd="8" destOrd="0" presId="urn:microsoft.com/office/officeart/2005/8/layout/cycle1"/>
    <dgm:cxn modelId="{8C4CEB49-493D-4CC6-867E-AEE0024A3428}" type="presParOf" srcId="{A6A5D64C-4293-4BE1-B05E-E6EF03F6FCAE}" destId="{ECBC5080-4D96-4809-A1B2-D37FBDFA4585}" srcOrd="9" destOrd="0" presId="urn:microsoft.com/office/officeart/2005/8/layout/cycle1"/>
    <dgm:cxn modelId="{A5945C7E-7FAE-402E-82FA-49EDFC9C0624}" type="presParOf" srcId="{A6A5D64C-4293-4BE1-B05E-E6EF03F6FCAE}" destId="{A26DBEB4-8872-485B-AF38-8A4510C0284A}" srcOrd="10" destOrd="0" presId="urn:microsoft.com/office/officeart/2005/8/layout/cycle1"/>
    <dgm:cxn modelId="{E75B0E59-AD59-47A8-937E-9C5A1AAD0668}" type="presParOf" srcId="{A6A5D64C-4293-4BE1-B05E-E6EF03F6FCAE}" destId="{B9BFA8C7-1A19-48B3-A3C9-FDD5D7E4DB53}" srcOrd="11" destOrd="0" presId="urn:microsoft.com/office/officeart/2005/8/layout/cycle1"/>
    <dgm:cxn modelId="{2FEF81DE-D980-434F-A4CC-509BD7793E88}" type="presParOf" srcId="{A6A5D64C-4293-4BE1-B05E-E6EF03F6FCAE}" destId="{4D2C782E-4619-491E-9269-31FFB19A114F}" srcOrd="12" destOrd="0" presId="urn:microsoft.com/office/officeart/2005/8/layout/cycle1"/>
    <dgm:cxn modelId="{EB055791-C58A-4D71-A1D7-A54B5B875F3E}" type="presParOf" srcId="{A6A5D64C-4293-4BE1-B05E-E6EF03F6FCAE}" destId="{A06299B4-872E-4BF4-8730-216B70A01CE7}" srcOrd="13" destOrd="0" presId="urn:microsoft.com/office/officeart/2005/8/layout/cycle1"/>
    <dgm:cxn modelId="{7C151159-2D40-458C-A630-E9010593CEF2}" type="presParOf" srcId="{A6A5D64C-4293-4BE1-B05E-E6EF03F6FCAE}" destId="{EF346CB0-31C0-459A-942A-CF0AD02A8A80}" srcOrd="14" destOrd="0" presId="urn:microsoft.com/office/officeart/2005/8/layout/cycle1"/>
    <dgm:cxn modelId="{BFD7D73F-4273-4998-ACE1-321DEB99812E}" type="presParOf" srcId="{A6A5D64C-4293-4BE1-B05E-E6EF03F6FCAE}" destId="{4286B587-EC1C-49EE-8175-18EBBCFB90F1}" srcOrd="15" destOrd="0" presId="urn:microsoft.com/office/officeart/2005/8/layout/cycle1"/>
    <dgm:cxn modelId="{745469A7-242E-4FFE-8D90-2FF860EBE028}" type="presParOf" srcId="{A6A5D64C-4293-4BE1-B05E-E6EF03F6FCAE}" destId="{8AF60C5B-84D8-4C64-A639-7CD74C9BF1DB}" srcOrd="16" destOrd="0" presId="urn:microsoft.com/office/officeart/2005/8/layout/cycle1"/>
    <dgm:cxn modelId="{0A9A7984-9653-46CF-A237-7B5E52E55BAF}" type="presParOf" srcId="{A6A5D64C-4293-4BE1-B05E-E6EF03F6FCAE}" destId="{0BDCDE86-CF31-416B-8AEC-6C4A6E2B91A7}" srcOrd="17" destOrd="0" presId="urn:microsoft.com/office/officeart/2005/8/layout/cycle1"/>
    <dgm:cxn modelId="{44BC33B4-7919-42BC-AC20-977AF5EB70BA}" type="presParOf" srcId="{A6A5D64C-4293-4BE1-B05E-E6EF03F6FCAE}" destId="{1ADD77BF-F7AE-4793-8DA5-DC34B470E4F4}" srcOrd="18" destOrd="0" presId="urn:microsoft.com/office/officeart/2005/8/layout/cycle1"/>
    <dgm:cxn modelId="{FCEBA6D3-4FD7-44E0-BB98-198863DDFAA2}" type="presParOf" srcId="{A6A5D64C-4293-4BE1-B05E-E6EF03F6FCAE}" destId="{B52831C0-19B4-41DC-B851-0BE5A80D1CD3}" srcOrd="19" destOrd="0" presId="urn:microsoft.com/office/officeart/2005/8/layout/cycle1"/>
    <dgm:cxn modelId="{9CC3C5AE-9B85-4784-A179-6AB9B72A9279}" type="presParOf" srcId="{A6A5D64C-4293-4BE1-B05E-E6EF03F6FCAE}" destId="{FB2F811D-0EDA-4668-BA91-E2483F65BECD}" srcOrd="20" destOrd="0" presId="urn:microsoft.com/office/officeart/2005/8/layout/cycle1"/>
    <dgm:cxn modelId="{28FD389F-5636-4E30-BA7B-CA3BA5C65554}" type="presParOf" srcId="{A6A5D64C-4293-4BE1-B05E-E6EF03F6FCAE}" destId="{A665549A-775F-4EBE-B6BC-5E0413E4CF33}" srcOrd="21" destOrd="0" presId="urn:microsoft.com/office/officeart/2005/8/layout/cycle1"/>
    <dgm:cxn modelId="{216A0A15-826A-4737-9488-ECBFB61106C2}" type="presParOf" srcId="{A6A5D64C-4293-4BE1-B05E-E6EF03F6FCAE}" destId="{8799615D-D5D8-494C-9E5B-F82E028BFD08}" srcOrd="22" destOrd="0" presId="urn:microsoft.com/office/officeart/2005/8/layout/cycle1"/>
    <dgm:cxn modelId="{A612E8E9-A1B9-4C1C-A666-E279C4DC926C}" type="presParOf" srcId="{A6A5D64C-4293-4BE1-B05E-E6EF03F6FCAE}" destId="{2E9CE810-2D10-429C-A977-1A93C2A5E5A7}"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B3E0-16E4-4ACF-9EA2-BB269FF7BC37}">
      <dsp:nvSpPr>
        <dsp:cNvPr id="0" name=""/>
        <dsp:cNvSpPr/>
      </dsp:nvSpPr>
      <dsp:spPr>
        <a:xfrm>
          <a:off x="4085292"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Many worries</a:t>
          </a:r>
        </a:p>
      </dsp:txBody>
      <dsp:txXfrm>
        <a:off x="4085292" y="2718"/>
        <a:ext cx="1007700" cy="1007700"/>
      </dsp:txXfrm>
    </dsp:sp>
    <dsp:sp modelId="{4DCA7955-0F66-46B7-B873-AF523D6B1FBD}">
      <dsp:nvSpPr>
        <dsp:cNvPr id="0" name=""/>
        <dsp:cNvSpPr/>
      </dsp:nvSpPr>
      <dsp:spPr>
        <a:xfrm>
          <a:off x="785822" y="96028"/>
          <a:ext cx="5619196" cy="5619196"/>
        </a:xfrm>
        <a:prstGeom prst="circularArrow">
          <a:avLst>
            <a:gd name="adj1" fmla="val 3497"/>
            <a:gd name="adj2" fmla="val 216823"/>
            <a:gd name="adj3" fmla="val 19269980"/>
            <a:gd name="adj4" fmla="val 183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1F490295-EDB3-4FE6-9904-03D9D1DAC9A1}">
      <dsp:nvSpPr>
        <dsp:cNvPr id="0" name=""/>
        <dsp:cNvSpPr/>
      </dsp:nvSpPr>
      <dsp:spPr>
        <a:xfrm>
          <a:off x="5490628"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Feeling tense</a:t>
          </a:r>
        </a:p>
      </dsp:txBody>
      <dsp:txXfrm>
        <a:off x="5490628" y="1408053"/>
        <a:ext cx="1007700" cy="1007700"/>
      </dsp:txXfrm>
    </dsp:sp>
    <dsp:sp modelId="{A64128F0-7541-411A-AB24-BF031D0458CC}">
      <dsp:nvSpPr>
        <dsp:cNvPr id="0" name=""/>
        <dsp:cNvSpPr/>
      </dsp:nvSpPr>
      <dsp:spPr>
        <a:xfrm>
          <a:off x="785822" y="96028"/>
          <a:ext cx="5619196" cy="5619196"/>
        </a:xfrm>
        <a:prstGeom prst="circularArrow">
          <a:avLst>
            <a:gd name="adj1" fmla="val 3497"/>
            <a:gd name="adj2" fmla="val 216823"/>
            <a:gd name="adj3" fmla="val 435618"/>
            <a:gd name="adj4" fmla="val 209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EC55C6F0-195A-40D4-AE6C-38B1DE9DA9E8}">
      <dsp:nvSpPr>
        <dsp:cNvPr id="0" name=""/>
        <dsp:cNvSpPr/>
      </dsp:nvSpPr>
      <dsp:spPr>
        <a:xfrm>
          <a:off x="5490628"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Headache</a:t>
          </a:r>
        </a:p>
      </dsp:txBody>
      <dsp:txXfrm>
        <a:off x="5490628" y="3395498"/>
        <a:ext cx="1007700" cy="1007700"/>
      </dsp:txXfrm>
    </dsp:sp>
    <dsp:sp modelId="{5BABCBB3-CB6E-4295-A89F-1DB5E4DFD90D}">
      <dsp:nvSpPr>
        <dsp:cNvPr id="0" name=""/>
        <dsp:cNvSpPr/>
      </dsp:nvSpPr>
      <dsp:spPr>
        <a:xfrm>
          <a:off x="785822" y="96028"/>
          <a:ext cx="5619196" cy="5619196"/>
        </a:xfrm>
        <a:prstGeom prst="circularArrow">
          <a:avLst>
            <a:gd name="adj1" fmla="val 3497"/>
            <a:gd name="adj2" fmla="val 216823"/>
            <a:gd name="adj3" fmla="val 3069980"/>
            <a:gd name="adj4" fmla="val 21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26DBEB4-8872-485B-AF38-8A4510C0284A}">
      <dsp:nvSpPr>
        <dsp:cNvPr id="0" name=""/>
        <dsp:cNvSpPr/>
      </dsp:nvSpPr>
      <dsp:spPr>
        <a:xfrm>
          <a:off x="4085292"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Tummy ache</a:t>
          </a:r>
        </a:p>
      </dsp:txBody>
      <dsp:txXfrm>
        <a:off x="4085292" y="4800834"/>
        <a:ext cx="1007700" cy="1007700"/>
      </dsp:txXfrm>
    </dsp:sp>
    <dsp:sp modelId="{B9BFA8C7-1A19-48B3-A3C9-FDD5D7E4DB53}">
      <dsp:nvSpPr>
        <dsp:cNvPr id="0" name=""/>
        <dsp:cNvSpPr/>
      </dsp:nvSpPr>
      <dsp:spPr>
        <a:xfrm>
          <a:off x="785822" y="96028"/>
          <a:ext cx="5619196" cy="5619196"/>
        </a:xfrm>
        <a:prstGeom prst="circularArrow">
          <a:avLst>
            <a:gd name="adj1" fmla="val 3497"/>
            <a:gd name="adj2" fmla="val 216823"/>
            <a:gd name="adj3" fmla="val 5835618"/>
            <a:gd name="adj4" fmla="val 47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06299B4-872E-4BF4-8730-216B70A01CE7}">
      <dsp:nvSpPr>
        <dsp:cNvPr id="0" name=""/>
        <dsp:cNvSpPr/>
      </dsp:nvSpPr>
      <dsp:spPr>
        <a:xfrm>
          <a:off x="2097847"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sleeping</a:t>
          </a:r>
        </a:p>
      </dsp:txBody>
      <dsp:txXfrm>
        <a:off x="2097847" y="4800834"/>
        <a:ext cx="1007700" cy="1007700"/>
      </dsp:txXfrm>
    </dsp:sp>
    <dsp:sp modelId="{EF346CB0-31C0-459A-942A-CF0AD02A8A80}">
      <dsp:nvSpPr>
        <dsp:cNvPr id="0" name=""/>
        <dsp:cNvSpPr/>
      </dsp:nvSpPr>
      <dsp:spPr>
        <a:xfrm>
          <a:off x="785822" y="96028"/>
          <a:ext cx="5619196" cy="5619196"/>
        </a:xfrm>
        <a:prstGeom prst="circularArrow">
          <a:avLst>
            <a:gd name="adj1" fmla="val 3497"/>
            <a:gd name="adj2" fmla="val 216823"/>
            <a:gd name="adj3" fmla="val 8469980"/>
            <a:gd name="adj4" fmla="val 75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AF60C5B-84D8-4C64-A639-7CD74C9BF1DB}">
      <dsp:nvSpPr>
        <dsp:cNvPr id="0" name=""/>
        <dsp:cNvSpPr/>
      </dsp:nvSpPr>
      <dsp:spPr>
        <a:xfrm>
          <a:off x="692512"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Grumpy</a:t>
          </a:r>
        </a:p>
      </dsp:txBody>
      <dsp:txXfrm>
        <a:off x="692512" y="3395498"/>
        <a:ext cx="1007700" cy="1007700"/>
      </dsp:txXfrm>
    </dsp:sp>
    <dsp:sp modelId="{0BDCDE86-CF31-416B-8AEC-6C4A6E2B91A7}">
      <dsp:nvSpPr>
        <dsp:cNvPr id="0" name=""/>
        <dsp:cNvSpPr/>
      </dsp:nvSpPr>
      <dsp:spPr>
        <a:xfrm>
          <a:off x="785822" y="96028"/>
          <a:ext cx="5619196" cy="5619196"/>
        </a:xfrm>
        <a:prstGeom prst="circularArrow">
          <a:avLst>
            <a:gd name="adj1" fmla="val 3497"/>
            <a:gd name="adj2" fmla="val 216823"/>
            <a:gd name="adj3" fmla="val 11235618"/>
            <a:gd name="adj4" fmla="val 101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B52831C0-19B4-41DC-B851-0BE5A80D1CD3}">
      <dsp:nvSpPr>
        <dsp:cNvPr id="0" name=""/>
        <dsp:cNvSpPr/>
      </dsp:nvSpPr>
      <dsp:spPr>
        <a:xfrm>
          <a:off x="692512"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enjoying things</a:t>
          </a:r>
        </a:p>
      </dsp:txBody>
      <dsp:txXfrm>
        <a:off x="692512" y="1408053"/>
        <a:ext cx="1007700" cy="1007700"/>
      </dsp:txXfrm>
    </dsp:sp>
    <dsp:sp modelId="{FB2F811D-0EDA-4668-BA91-E2483F65BECD}">
      <dsp:nvSpPr>
        <dsp:cNvPr id="0" name=""/>
        <dsp:cNvSpPr/>
      </dsp:nvSpPr>
      <dsp:spPr>
        <a:xfrm>
          <a:off x="785822" y="96028"/>
          <a:ext cx="5619196" cy="5619196"/>
        </a:xfrm>
        <a:prstGeom prst="circularArrow">
          <a:avLst>
            <a:gd name="adj1" fmla="val 3497"/>
            <a:gd name="adj2" fmla="val 216823"/>
            <a:gd name="adj3" fmla="val 13869980"/>
            <a:gd name="adj4" fmla="val 129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799615D-D5D8-494C-9E5B-F82E028BFD08}">
      <dsp:nvSpPr>
        <dsp:cNvPr id="0" name=""/>
        <dsp:cNvSpPr/>
      </dsp:nvSpPr>
      <dsp:spPr>
        <a:xfrm>
          <a:off x="2097847"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Being negative about things</a:t>
          </a:r>
        </a:p>
      </dsp:txBody>
      <dsp:txXfrm>
        <a:off x="2097847" y="2718"/>
        <a:ext cx="1007700" cy="1007700"/>
      </dsp:txXfrm>
    </dsp:sp>
    <dsp:sp modelId="{2E9CE810-2D10-429C-A977-1A93C2A5E5A7}">
      <dsp:nvSpPr>
        <dsp:cNvPr id="0" name=""/>
        <dsp:cNvSpPr/>
      </dsp:nvSpPr>
      <dsp:spPr>
        <a:xfrm>
          <a:off x="785822" y="96028"/>
          <a:ext cx="5619196" cy="5619196"/>
        </a:xfrm>
        <a:prstGeom prst="circularArrow">
          <a:avLst>
            <a:gd name="adj1" fmla="val 3497"/>
            <a:gd name="adj2" fmla="val 216823"/>
            <a:gd name="adj3" fmla="val 16635618"/>
            <a:gd name="adj4" fmla="val 155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1:59.67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214 63,'36'2,"63"11,-66-8,0 0,55-1,-29-9,100-22,-56 8,-102 19,31-7,-22 0,-10 7,0 0,0-1,0 1,0 0,0-1,0 1,0 0,0-1,0 1,-1 0,1-1,0 1,0 0,0 0,0-1,0 1,-1 0,1 0,0-1,0 1,-1 0,1 0,0-1,0 1,-1 0,1 0,0 0,0 0,-1 0,1-1,0 1,-1 0,1 0,-1 0,-13-4,-1 0,0 0,0 2,0 0,0 1,0 0,-20 2,1-1,-6-1,-258 6,267-2,0 1,1 2,-1 1,1 1,0 2,1 1,-39 20,63-28,1-1,-1 1,1 0,-1 1,1-1,0 1,0-1,1 1,-1 0,1 1,0-1,0 1,0-1,0 1,1 0,0 0,0 0,-2 8,3-5,1-1,-1 1,1-1,1 1,-1-1,1 0,1 1,0-1,0 0,0 0,0 0,7 12,-3-8,1 0,0-1,1 0,0 0,1-1,0 0,0 0,0-1,1 0,1-1,-1 0,1-1,1 0,-1 0,1-1,14 4,5 0,0-1,0-2,1-1,-1-1,42-1,-47-3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2:00.93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182 308,'2'173,"-4"187,-3-324,-1 0,-1-1,-2 0,-24 61,17-52,-20 89,33-110,1-13,1 0,-1 1,-6 15,8-25,0-1,0 1,-1-1,1 1,0-1,0 1,0-1,0 1,-1-1,1 1,0-1,-1 1,1-1,0 1,-1-1,1 0,0 1,-1-1,1 0,-1 1,1-1,0 0,-1 1,1-1,-1 0,1 0,-1 0,1 1,-1-1,0 0,1 0,-1 0,1 0,-1 0,1 0,-1 0,1 0,-1 0,1 0,-1 0,1-1,-1 1,1 0,-1 0,1 0,-1-1,1 1,-1 0,1-1,-1 1,1 0,0-1,-1 1,1-1,-1 1,1 0,0-1,0 1,-1-1,1 1,0-1,0 1,0-1,-1 1,1-1,0 1,0-1,0 0,-6-18,1 0,1 0,0 0,2-1,0 1,2-36,-1 11,-3-705,6 394,-1 337,-1 19,0-1,0 0,0 0,0 0,0 0,0 0,0 0,0 0,0 0,0 0,0 0,0 0,0 1,0-1,0 0,0 0,1 0,-1 0,0 0,0 0,0 0,0 0,0 0,0 0,0 0,0 0,0 0,0 0,0 1,0-1,0 0,0 0,0 0,0 0,1 0,-1 0,0 0,0 0,0 0,0 0,0 0,0 0,0 0,0 0,0 0,0 0,0 0,1 0,-1 0,0 0,0 0,0 0,0 0,0 0,0 0,0 0,0 0,0 0,0-1,0 1,0 0,0 0,1 0,6 36,13 563,-21-452,1 123,0-266,0 0,0 1,1-1,-1 0,1 0,0 1,1-1,-1 0,2 4,-2-7,-1-1,0 0,0 0,1 1,-1-1,0 0,0 0,1 1,-1-1,0 0,1 0,-1 1,0-1,1 0,-1 0,0 0,1 0,-1 0,1 0,-1 0,0 0,1 0,-1 0,1 0,-1 0,0 0,1 0,-1 0,0 0,1 0,-1 0,1 0,-1-1,19-18,-3-8,-1-1,-1 0,-2-1,16-55,-16 46,85-321,-67 235,-15 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77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3.0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2974 1,'-2'0,"0"1,-1 0,1 0,0 0,0 0,0 0,0 0,0 0,0 1,0-1,1 1,-4 2,-12 11,-138 98,-116 81,-332 177,-321 116,676-361,-39 22,72-36,73-43,132-64,-1 0,0-1,0 0,-17 2,28-6,-1 1,1-1,-1 0,1 0,-1 0,1 0,0 0,-1 0,1 0,-1 0,1 0,-1 0,1-1,-1 1,1 0,-1 0,1 0,0-1,-1 1,1 0,-1 0,1-1,0 1,-1-1,4-12,14-9,1 0,1 2,37-33,-33 31,91-81,3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20:26.502"/>
    </inkml:context>
    <inkml:brush xml:id="br0">
      <inkml:brushProperty name="width" value="0.35" units="cm"/>
      <inkml:brushProperty name="height" value="0.35" units="cm"/>
      <inkml:brushProperty name="color" value="#FFFFFF"/>
    </inkml:brush>
  </inkml:definitions>
  <inkml:trace contextRef="#ctx0" brushRef="#br0">298 753 24575,'3'0'0,"0"1"0,0-1 0,0 1 0,0-1 0,0 1 0,0 0 0,0 0 0,0 0 0,0 0 0,-1 1 0,1-1 0,-1 1 0,1 0 0,-1 0 0,1-1 0,-1 2 0,0-1 0,0 0 0,0 0 0,0 1 0,-1-1 0,1 1 0,0-1 0,-1 1 0,0 0 0,0-1 0,0 1 0,2 6 0,1 8 0,0 0 0,-1 0 0,1 33 0,-3-33 0,9 609 0,-11-440 0,-25 577 0,24-736 0,1-27 0,1 0 0,0 0 0,0 0 0,0 0 0,0 0 0,0 0 0,0 0 0,0 0 0,0 0 0,0 0 0,0 0 0,0 0 0,0 0 0,0 0 0,-1 0 0,1 0 0,0 0 0,0 0 0,0 0 0,0 0 0,0 0 0,0 0 0,0 0 0,0 0 0,0 0 0,0 0 0,0 0 0,0 0 0,0 0 0,0 0 0,-1 0 0,1 0 0,-2-39 0,1 27 0,-4-92 0,-19-518 0,10 345 0,-1-31 0,14 286 0,-1-1 0,-8-32 0,-1-9 0,-21-130 0,44 269 0,4 126 0,-16 81 0,-2-133 0,1 151 0,6-386 0,4 0 0,38-161 0,-24 148 0,14-160 0,-37 3 0,0 9 0,3 221 0,1 1 0,1 0 0,1 0 0,1 0 0,1 1 0,1 0 0,2 0 0,0 1 0,1 1 0,1 0 0,2 0 0,17-20 0,-16 23 0,0 0 0,2 1 0,0 1 0,0 1 0,2 1 0,0 0 0,1 1 0,0 2 0,1 0 0,0 1 0,1 1 0,35-10 0,-50 18 0,1 0 0,0 0 0,0 1 0,-1 0 0,1 0 0,18 2 0,-24 0 0,1-1 0,-1 1 0,1 0 0,-1 1 0,0-1 0,1 1 0,-1-1 0,0 1 0,0 0 0,0 0 0,0 0 0,0 1 0,-1-1 0,1 1 0,-1-1 0,0 1 0,1 0 0,-1 0 0,2 4 0,6 12 0,-2-1 0,0 1 0,-1 1 0,-1-1 0,-1 1 0,0 0 0,2 29 0,1 148 0,-8-182 0,1 31 0,-7 387 0,-10-304 0,9-81 0,-2 62 0,8-87 0,-2 1 0,-6 28 0,-3 28 0,8 29 0,4-75 0,0 0 0,-3-1 0,-1 1 0,-1-1 0,-1 0 0,-13 36 0,7-35 0,2 0 0,2 0 0,1 1 0,-4 52 0,7 143 0,5-152 0,0-63 0,-1 1 0,-1-1 0,0 0 0,-1 0 0,-1 0 0,0 0 0,-1-1 0,-6 17 0,9-30 0,1 0 0,0 0 0,-1 0 0,1 0 0,-1 0 0,1-1 0,-1 1 0,1 0 0,-1 0 0,0 0 0,1-1 0,-1 1 0,0 0 0,0-1 0,1 1 0,-1 0 0,0-1 0,0 1 0,0-1 0,0 0 0,0 1 0,0-1 0,-2 1 0,2-1 0,0-1 0,0 1 0,0-1 0,0 1 0,0 0 0,0-1 0,1 0 0,-1 1 0,0-1 0,0 0 0,0 1 0,1-1 0,-1 0 0,0 0 0,1 1 0,-1-1 0,0 0 0,0-2 0,-5-8 0,1 0 0,1 0 0,-4-15 0,4 14 0,2 7 0,-64-191 0,57 163 0,2-1 0,1-1 0,-2-68 0,12-464 0,-2 530 0,11-64 0,-6 59 0,1-46 0,-9-239 0,-1 294 0,-2 0 0,-1 0 0,-10-35 0,15 67 0,-5 73 0,3 26 0,-4 0 0,-5-1 0,-36 153 0,-4-57 0,-37 177 0,22-36 0,32-177 0,24-95 0,-6 120 0,17 67 0,2-89 0,-3-9 0,-2-211 0,-1 1 0,-4-1 0,-2 1 0,-3 1 0,-21-65 0,29 112 0,1 0 0,0 0 0,1 0 0,0-1 0,-1-14 0,4 21 0,-1 1 0,0-1 0,1 0 0,0 1 0,0-1 0,1 1 0,-1-1 0,1 1 0,0 0 0,0-1 0,0 1 0,1 0 0,-1 0 0,1 1 0,6-7 0,99-96 0,-67 69 0,-2-1 0,56-73 0,-92 107 0,-1 1 0,1-1 0,-1 0 0,0 0 0,-1 0 0,3-5 0,-4 8 0,0 0 0,0 1 0,0-1 0,0 1 0,1-1 0,-1 0 0,0 1 0,0-1 0,0 0 0,0 1 0,-1-1 0,1 0 0,0 1 0,0-1 0,0 0 0,0 1 0,-1-1 0,1 0 0,0 1 0,-1-1 0,1 1 0,0-1 0,-1 1 0,1-1 0,-1 1 0,1-1 0,0 1 0,-1-1 0,0 1 0,1 0 0,-1-1 0,1 1 0,-1 0 0,1-1 0,-1 1 0,0 0 0,1 0 0,-1-1 0,0 1 0,1 0 0,-1 0 0,1 0 0,-1 0 0,0 0 0,1 0 0,-1 0 0,0 0 0,0 0 0,-8 1 0,0 0 0,0 1 0,1 0 0,-1 0 0,1 1 0,0 0 0,-1 0 0,1 1 0,0 0 0,1 0 0,-9 7 0,-16 11 0,-32 31 0,57-46 0,-11 10 0,2 0 0,-16 21 0,17-19 0,-30 29 0,40-45 0,0 1 0,-1-1 0,1 0 0,-1-1 0,0 0 0,0 0 0,0 0 0,0 0 0,0-1 0,0 0 0,-12 0 0,-15 4 0,13 0 0,10-2 0,0-1 0,-1 0 0,1 0 0,-1-1 0,1 0 0,0-1 0,-15-1 0,24 1 0,0 0 0,0 0 0,1 0 0,-1-1 0,0 1 0,0 0 0,0-1 0,0 1 0,0 0 0,0-1 0,1 1 0,-1-1 0,0 0 0,0 1 0,0-1 0,1 1 0,-1-1 0,1 0 0,-1 0 0,0 1 0,1-1 0,-1 0 0,1 0 0,-1 0 0,1 0 0,0 1 0,-1-1 0,1 0 0,0 0 0,0 0 0,0 0 0,-1 0 0,1 0 0,0 0 0,0 0 0,0 0 0,1 0 0,-1 0 0,0 0 0,0 0 0,0 0 0,1 1 0,0-3 0,2-4 0,0 0 0,1 0 0,0 0 0,7-9 0,-7 11 0,39-51 0,94-95 0,-87 100 0,-30 27 0,-19 24 5,-1 0 1,0-1-1,0 1 0,0 0 0,1 0 0,-1-1 0,0 1 1,0 0-1,0 0 0,0-1 0,1 1 0,-1 0 0,0 0 1,0-1-1,0 1 0,0 0 0,0-1 0,0 1 1,0 0-1,0 0 0,0-1 0,0 1 0,0 0 0,0-1 1,0 1-1,0 0 0,0-1 0,0 1 0,0 0 0,0 0 1,0-1-1,-1 1 0,-9 0 166,-12 9-1878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F7CD6-7E1A-4B87-B86A-F0A0B7BD02FC}" type="datetimeFigureOut">
              <a:rPr lang="en-GB" smtClean="0"/>
              <a:pPr/>
              <a:t>11/06/2025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E91F6-C4EA-493E-AE25-242520713E3B}" type="slidenum">
              <a:rPr lang="en-GB" smtClean="0"/>
              <a:pPr/>
              <a:t>‹#›</a:t>
            </a:fld>
            <a:endParaRPr lang="en-GB"/>
          </a:p>
        </p:txBody>
      </p:sp>
    </p:spTree>
    <p:extLst>
      <p:ext uri="{BB962C8B-B14F-4D97-AF65-F5344CB8AC3E}">
        <p14:creationId xmlns:p14="http://schemas.microsoft.com/office/powerpoint/2010/main" val="211581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a:t>
            </a:fld>
            <a:endParaRPr lang="en-GB"/>
          </a:p>
        </p:txBody>
      </p:sp>
    </p:spTree>
    <p:extLst>
      <p:ext uri="{BB962C8B-B14F-4D97-AF65-F5344CB8AC3E}">
        <p14:creationId xmlns:p14="http://schemas.microsoft.com/office/powerpoint/2010/main" val="7316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Serotonin – a chemical in the body that manages moods is at an all time low during the teenage years.</a:t>
            </a:r>
          </a:p>
          <a:p>
            <a:r>
              <a:rPr lang="en-GB" sz="1200" dirty="0">
                <a:latin typeface="Arial" panose="020B0604020202020204" pitchFamily="34" charset="0"/>
                <a:cs typeface="Arial" panose="020B0604020202020204" pitchFamily="34" charset="0"/>
              </a:rPr>
              <a:t>This means it is common for teenagers to feel more stressed and overwhelmed </a:t>
            </a:r>
          </a:p>
          <a:p>
            <a:r>
              <a:rPr lang="en-GB" sz="1200" dirty="0">
                <a:latin typeface="Arial" panose="020B0604020202020204" pitchFamily="34" charset="0"/>
                <a:cs typeface="Arial" panose="020B0604020202020204" pitchFamily="34" charset="0"/>
              </a:rPr>
              <a:t>Teenagers may feel really angry or sad and not really know why</a:t>
            </a:r>
          </a:p>
          <a:p>
            <a:r>
              <a:rPr lang="en-GB" sz="1200" dirty="0">
                <a:latin typeface="Arial" panose="020B0604020202020204" pitchFamily="34" charset="0"/>
                <a:cs typeface="Arial" panose="020B0604020202020204" pitchFamily="34" charset="0"/>
              </a:rPr>
              <a:t>As the emotional brain is more active than the thinking brain, teenager’s emotions can be bigger and more prominent than their decision-making ability, so it is harder to manage emotions!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a:t>
            </a:r>
          </a:p>
          <a:p>
            <a:r>
              <a:rPr lang="en-GB" sz="1200" dirty="0">
                <a:latin typeface="Arial" panose="020B0604020202020204" pitchFamily="34" charset="0"/>
                <a:cs typeface="Arial" panose="020B0604020202020204" pitchFamily="34" charset="0"/>
              </a:rPr>
              <a:t>May find it hard to control what you say/tone and may interrupt people </a:t>
            </a:r>
          </a:p>
          <a:p>
            <a:r>
              <a:rPr lang="en-GB" sz="1200" dirty="0">
                <a:latin typeface="Arial" panose="020B0604020202020204" pitchFamily="34" charset="0"/>
                <a:cs typeface="Arial" panose="020B0604020202020204" pitchFamily="34" charset="0"/>
              </a:rPr>
              <a:t>May be more impulsive and being more prone to taking risks </a:t>
            </a:r>
          </a:p>
          <a:p>
            <a:r>
              <a:rPr lang="en-GB" sz="1200" dirty="0">
                <a:latin typeface="Arial" panose="020B0604020202020204" pitchFamily="34" charset="0"/>
                <a:cs typeface="Arial" panose="020B0604020202020204" pitchFamily="34" charset="0"/>
              </a:rPr>
              <a:t>May spend money more frivolously </a:t>
            </a:r>
          </a:p>
          <a:p>
            <a:r>
              <a:rPr lang="en-GB" sz="1200" dirty="0">
                <a:latin typeface="Arial" panose="020B0604020202020204" pitchFamily="34" charset="0"/>
                <a:cs typeface="Arial" panose="020B0604020202020204" pitchFamily="34" charset="0"/>
              </a:rPr>
              <a:t>May find you are less good at something you used to be good at doing </a:t>
            </a:r>
          </a:p>
          <a:p>
            <a:r>
              <a:rPr lang="en-GB" sz="1200" dirty="0">
                <a:latin typeface="Arial" panose="020B0604020202020204" pitchFamily="34" charset="0"/>
                <a:cs typeface="Arial" panose="020B0604020202020204" pitchFamily="34" charset="0"/>
              </a:rPr>
              <a:t>May find yourself being clumsier than before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brain changes and develops, our preferences and personality changes and develops. </a:t>
            </a:r>
          </a:p>
          <a:p>
            <a:r>
              <a:rPr lang="en-GB" sz="1200" dirty="0">
                <a:latin typeface="Arial" panose="020B0604020202020204" pitchFamily="34" charset="0"/>
                <a:cs typeface="Arial" panose="020B0604020202020204" pitchFamily="34" charset="0"/>
              </a:rPr>
              <a:t>This means that it is likely that friendships may break down, people grow apart at make new friends </a:t>
            </a:r>
          </a:p>
          <a:p>
            <a:r>
              <a:rPr lang="en-GB" sz="1200" dirty="0">
                <a:latin typeface="Arial" panose="020B0604020202020204" pitchFamily="34" charset="0"/>
                <a:ea typeface="Times New Roman" panose="02020603050405020304" pitchFamily="18" charset="0"/>
                <a:cs typeface="Arial" panose="020B0604020202020204" pitchFamily="34" charset="0"/>
              </a:rPr>
              <a:t>As the emotional brain is so much more active than the thinking brain it is common for teenagers to have more arguments with their parents/carers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 have a natural instinct to develop their independence so they may take more notice of what their peers think than their parents/carers </a:t>
            </a:r>
          </a:p>
          <a:p>
            <a:r>
              <a:rPr lang="en-GB" sz="1200" dirty="0">
                <a:latin typeface="Arial" panose="020B0604020202020204" pitchFamily="34" charset="0"/>
                <a:cs typeface="Arial" panose="020B0604020202020204" pitchFamily="34" charset="0"/>
              </a:rPr>
              <a:t>Again, the activity of the emotional brain increases the drive towards friendships and romantic relationships over things like schoolwork</a:t>
            </a:r>
          </a:p>
          <a:p>
            <a:r>
              <a:rPr lang="en-GB" sz="1200" dirty="0">
                <a:latin typeface="Arial" panose="020B0604020202020204" pitchFamily="34" charset="0"/>
                <a:cs typeface="Arial" panose="020B0604020202020204" pitchFamily="34" charset="0"/>
              </a:rPr>
              <a:t>This may also bring about some confusion around your identity</a:t>
            </a:r>
          </a:p>
          <a:p>
            <a:r>
              <a:rPr lang="en-GB" sz="1200" dirty="0">
                <a:latin typeface="Arial" panose="020B0604020202020204" pitchFamily="34" charset="0"/>
                <a:cs typeface="Arial" panose="020B0604020202020204" pitchFamily="34" charset="0"/>
              </a:rPr>
              <a:t>May experience low self-esteem and compare self to others  </a:t>
            </a:r>
          </a:p>
          <a:p>
            <a:endParaRPr lang="en-GB" dirty="0"/>
          </a:p>
        </p:txBody>
      </p:sp>
      <p:sp>
        <p:nvSpPr>
          <p:cNvPr id="4" name="Slide Number Placeholder 3"/>
          <p:cNvSpPr>
            <a:spLocks noGrp="1"/>
          </p:cNvSpPr>
          <p:nvPr>
            <p:ph type="sldNum" sz="quarter" idx="10"/>
          </p:nvPr>
        </p:nvSpPr>
        <p:spPr/>
        <p:txBody>
          <a:bodyPr/>
          <a:lstStyle/>
          <a:p>
            <a:fld id="{D79E91F6-C4EA-493E-AE25-242520713E3B}" type="slidenum">
              <a:rPr lang="en-GB" smtClean="0"/>
              <a:pPr/>
              <a:t>15</a:t>
            </a:fld>
            <a:endParaRPr lang="en-GB"/>
          </a:p>
        </p:txBody>
      </p:sp>
    </p:spTree>
    <p:extLst>
      <p:ext uri="{BB962C8B-B14F-4D97-AF65-F5344CB8AC3E}">
        <p14:creationId xmlns:p14="http://schemas.microsoft.com/office/powerpoint/2010/main" val="270755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16</a:t>
            </a:fld>
            <a:endParaRPr lang="en-GB"/>
          </a:p>
        </p:txBody>
      </p:sp>
    </p:spTree>
    <p:extLst>
      <p:ext uri="{BB962C8B-B14F-4D97-AF65-F5344CB8AC3E}">
        <p14:creationId xmlns:p14="http://schemas.microsoft.com/office/powerpoint/2010/main" val="33646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cap="none" normalizeH="0" baseline="0" dirty="0">
                <a:ln>
                  <a:noFill/>
                </a:ln>
                <a:solidFill>
                  <a:schemeClr val="tx1"/>
                </a:solidFill>
                <a:effectLst/>
                <a:ea typeface="ÇlÇr ñæí©" charset="0"/>
              </a:rPr>
              <a:t>Academic Performance</a:t>
            </a:r>
            <a:endParaRPr kumimoji="0" lang="en-US" sz="1200" b="0" i="0" u="none" strike="noStrike" cap="none" normalizeH="0" baseline="0" dirty="0">
              <a:ln>
                <a:noFill/>
              </a:ln>
              <a:solidFill>
                <a:schemeClr val="tx1"/>
              </a:solidFill>
              <a:effectLst/>
            </a:endParaRPr>
          </a:p>
          <a:p>
            <a:r>
              <a:rPr lang="en-GB" sz="1200" dirty="0"/>
              <a:t>Quality sleep is essential for optimal cognitive function, including attention, problem-solving, and decision-making abilities in adolescents.</a:t>
            </a:r>
          </a:p>
          <a:p>
            <a:endParaRPr lang="en-GB" dirty="0"/>
          </a:p>
          <a:p>
            <a:r>
              <a:rPr kumimoji="0" lang="en-US" sz="1200" b="1" i="0" u="none" strike="noStrike" cap="none" normalizeH="0" baseline="0" dirty="0">
                <a:ln>
                  <a:noFill/>
                </a:ln>
                <a:solidFill>
                  <a:schemeClr val="tx1"/>
                </a:solidFill>
                <a:effectLst/>
                <a:ea typeface="ÇlÇr ñæí©" charset="0"/>
              </a:rPr>
              <a:t>Memory Consolidation</a:t>
            </a:r>
            <a:endParaRPr kumimoji="0" lang="en-US" sz="1200" b="0" i="0" u="none" strike="noStrike" cap="none" normalizeH="0" baseline="0" dirty="0">
              <a:ln>
                <a:noFill/>
              </a:ln>
              <a:solidFill>
                <a:schemeClr val="tx1"/>
              </a:solidFill>
              <a:effectLst/>
            </a:endParaRPr>
          </a:p>
          <a:p>
            <a:r>
              <a:rPr lang="en-GB" sz="1200" dirty="0"/>
              <a:t>Adequate sleep supports the consolidation of learning and memory, enhancing academic performance and information retention.</a:t>
            </a:r>
          </a:p>
          <a:p>
            <a:endParaRPr lang="en-GB" sz="1200" dirty="0"/>
          </a:p>
          <a:p>
            <a:r>
              <a:rPr kumimoji="0" lang="en-US" sz="1200" b="1" i="0" u="none" strike="noStrike" cap="none" normalizeH="0" baseline="0" dirty="0">
                <a:ln>
                  <a:noFill/>
                </a:ln>
                <a:solidFill>
                  <a:schemeClr val="tx1"/>
                </a:solidFill>
                <a:effectLst/>
                <a:ea typeface="ÇlÇr ñæí©" charset="0"/>
              </a:rPr>
              <a:t>Concentration and Focus</a:t>
            </a:r>
            <a:endParaRPr kumimoji="0" lang="en-US" sz="1200" b="0" i="0" u="none" strike="noStrike" cap="none" normalizeH="0" baseline="0" dirty="0">
              <a:ln>
                <a:noFill/>
              </a:ln>
              <a:solidFill>
                <a:schemeClr val="tx1"/>
              </a:solidFill>
              <a:effectLst/>
            </a:endParaRPr>
          </a:p>
          <a:p>
            <a:r>
              <a:rPr lang="en-GB" sz="1200" dirty="0"/>
              <a:t>Improved sleep quality is associated with better concentration and focus, leading to enhanced learning outcomes.</a:t>
            </a:r>
          </a:p>
          <a:p>
            <a:endParaRPr lang="en-GB" sz="1200" dirty="0"/>
          </a:p>
          <a:p>
            <a:r>
              <a:rPr lang="en-US" sz="1200" b="1" dirty="0"/>
              <a:t>Stress Less	</a:t>
            </a:r>
            <a:endParaRPr kumimoji="0" lang="en-US" sz="1200" b="1" i="0" u="none" strike="noStrike" cap="none" normalizeH="0" baseline="0" dirty="0">
              <a:ln>
                <a:noFill/>
              </a:ln>
              <a:solidFill>
                <a:schemeClr val="tx1"/>
              </a:solidFill>
              <a:effectLst/>
            </a:endParaRPr>
          </a:p>
          <a:p>
            <a:r>
              <a:rPr lang="en-GB" sz="1200" dirty="0"/>
              <a:t>Quality sleep contributes to stress reduction and emotional resilience, enabling adolescents to better cope with the challenges of school and social interactions.</a:t>
            </a:r>
          </a:p>
          <a:p>
            <a:endParaRPr lang="en-GB" sz="1200" dirty="0"/>
          </a:p>
          <a:p>
            <a:r>
              <a:rPr kumimoji="0" lang="en-US" sz="1200" b="1" i="0" u="none" strike="noStrike" cap="none" normalizeH="0" baseline="0" dirty="0">
                <a:ln>
                  <a:noFill/>
                </a:ln>
                <a:solidFill>
                  <a:schemeClr val="tx1"/>
                </a:solidFill>
                <a:effectLst/>
                <a:ea typeface="ÇlÇr ñæí©" charset="0"/>
              </a:rPr>
              <a:t>Mood Regulation</a:t>
            </a:r>
            <a:endParaRPr kumimoji="0" lang="en-US" sz="1200" b="0" i="0" u="none" strike="noStrike" cap="none" normalizeH="0" baseline="0" dirty="0">
              <a:ln>
                <a:noFill/>
              </a:ln>
              <a:solidFill>
                <a:schemeClr val="tx1"/>
              </a:solidFill>
              <a:effectLst/>
            </a:endParaRPr>
          </a:p>
          <a:p>
            <a:r>
              <a:rPr lang="en-GB" sz="1200" dirty="0"/>
              <a:t>Proper sleep hygiene is linked to improved mood regulation, reducing the risk of mood disorders and emotional disturbances in secondary school children.</a:t>
            </a:r>
          </a:p>
          <a:p>
            <a:endParaRPr lang="en-GB" dirty="0"/>
          </a:p>
          <a:p>
            <a:r>
              <a:rPr kumimoji="0" lang="en-US" sz="1200" b="1" i="0" u="none" strike="noStrike" cap="none" normalizeH="0" baseline="0" dirty="0" err="1">
                <a:ln>
                  <a:noFill/>
                </a:ln>
                <a:solidFill>
                  <a:schemeClr val="tx1"/>
                </a:solidFill>
                <a:effectLst/>
                <a:ea typeface="ÇlÇr ñæí©" charset="0"/>
              </a:rPr>
              <a:t>Behavioural</a:t>
            </a:r>
            <a:r>
              <a:rPr kumimoji="0" lang="en-US" sz="1200" b="1" i="0" u="none" strike="noStrike" cap="none" normalizeH="0" baseline="0" dirty="0">
                <a:ln>
                  <a:noFill/>
                </a:ln>
                <a:solidFill>
                  <a:schemeClr val="tx1"/>
                </a:solidFill>
                <a:effectLst/>
                <a:ea typeface="ÇlÇr ñæí©" charset="0"/>
              </a:rPr>
              <a:t> </a:t>
            </a:r>
            <a:r>
              <a:rPr kumimoji="0" lang="en-US" sz="1200" b="1" i="0" u="none" strike="noStrike" cap="none" normalizeH="0" baseline="0" dirty="0" err="1">
                <a:ln>
                  <a:noFill/>
                </a:ln>
                <a:solidFill>
                  <a:schemeClr val="tx1"/>
                </a:solidFill>
                <a:effectLst/>
                <a:ea typeface="ÇlÇr ñæí©" charset="0"/>
              </a:rPr>
              <a:t>Implicatios</a:t>
            </a:r>
            <a:endParaRPr kumimoji="0" lang="en-US" sz="1200" b="0" i="0" u="none" strike="noStrike" cap="none" normalizeH="0" baseline="0" dirty="0">
              <a:ln>
                <a:noFill/>
              </a:ln>
              <a:solidFill>
                <a:schemeClr val="tx1"/>
              </a:solidFill>
              <a:effectLst/>
            </a:endParaRPr>
          </a:p>
          <a:p>
            <a:r>
              <a:rPr lang="en-GB" sz="1200" dirty="0"/>
              <a:t>Inadequate sleep can lead to irritability, impulsive behaviour, and difficulty in managing emotions among adolescents.</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17</a:t>
            </a:fld>
            <a:endParaRPr lang="en-GB"/>
          </a:p>
        </p:txBody>
      </p:sp>
    </p:spTree>
    <p:extLst>
      <p:ext uri="{BB962C8B-B14F-4D97-AF65-F5344CB8AC3E}">
        <p14:creationId xmlns:p14="http://schemas.microsoft.com/office/powerpoint/2010/main" val="169337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18</a:t>
            </a:fld>
            <a:endParaRPr lang="en-GB"/>
          </a:p>
        </p:txBody>
      </p:sp>
    </p:spTree>
    <p:extLst>
      <p:ext uri="{BB962C8B-B14F-4D97-AF65-F5344CB8AC3E}">
        <p14:creationId xmlns:p14="http://schemas.microsoft.com/office/powerpoint/2010/main" val="268472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19</a:t>
            </a:fld>
            <a:endParaRPr lang="en-GB"/>
          </a:p>
        </p:txBody>
      </p:sp>
    </p:spTree>
    <p:extLst>
      <p:ext uri="{BB962C8B-B14F-4D97-AF65-F5344CB8AC3E}">
        <p14:creationId xmlns:p14="http://schemas.microsoft.com/office/powerpoint/2010/main" val="398503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20</a:t>
            </a:fld>
            <a:endParaRPr lang="en-GB" dirty="0"/>
          </a:p>
        </p:txBody>
      </p:sp>
    </p:spTree>
    <p:extLst>
      <p:ext uri="{BB962C8B-B14F-4D97-AF65-F5344CB8AC3E}">
        <p14:creationId xmlns:p14="http://schemas.microsoft.com/office/powerpoint/2010/main" val="1804074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22</a:t>
            </a:fld>
            <a:endParaRPr lang="en-GB"/>
          </a:p>
        </p:txBody>
      </p:sp>
    </p:spTree>
    <p:extLst>
      <p:ext uri="{BB962C8B-B14F-4D97-AF65-F5344CB8AC3E}">
        <p14:creationId xmlns:p14="http://schemas.microsoft.com/office/powerpoint/2010/main" val="349830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23</a:t>
            </a:fld>
            <a:endParaRPr lang="en-GB"/>
          </a:p>
        </p:txBody>
      </p:sp>
    </p:spTree>
    <p:extLst>
      <p:ext uri="{BB962C8B-B14F-4D97-AF65-F5344CB8AC3E}">
        <p14:creationId xmlns:p14="http://schemas.microsoft.com/office/powerpoint/2010/main" val="2715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26</a:t>
            </a:fld>
            <a:endParaRPr lang="en-GB"/>
          </a:p>
        </p:txBody>
      </p:sp>
    </p:spTree>
    <p:extLst>
      <p:ext uri="{BB962C8B-B14F-4D97-AF65-F5344CB8AC3E}">
        <p14:creationId xmlns:p14="http://schemas.microsoft.com/office/powerpoint/2010/main" val="1323380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1200" b="1" dirty="0">
                <a:solidFill>
                  <a:srgbClr val="005EB8"/>
                </a:solidFill>
                <a:latin typeface="Arial" panose="020B0604020202020204" pitchFamily="34" charset="0"/>
                <a:cs typeface="Arial" panose="020B0604020202020204" pitchFamily="34" charset="0"/>
              </a:rPr>
              <a:t>Why might a young person self-harm?</a:t>
            </a:r>
            <a:r>
              <a:rPr lang="en-GB" sz="1200" dirty="0">
                <a:solidFill>
                  <a:srgbClr val="005EB8"/>
                </a:solidFill>
                <a:latin typeface="Arial Black" pitchFamily="34"/>
              </a:rPr>
              <a:t> </a:t>
            </a: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expressing distress and painful emotions/feelings and communicating these to others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coping with painful and difficult feelings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Relieve tension and frustration</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Attempt to feel safe and gain control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Punish self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Anxiety and low-mood</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Bullying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Questioning identity, sexuality, gender</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27</a:t>
            </a:fld>
            <a:endParaRPr lang="en-GB"/>
          </a:p>
        </p:txBody>
      </p:sp>
    </p:spTree>
    <p:extLst>
      <p:ext uri="{BB962C8B-B14F-4D97-AF65-F5344CB8AC3E}">
        <p14:creationId xmlns:p14="http://schemas.microsoft.com/office/powerpoint/2010/main" val="219818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3</a:t>
            </a:fld>
            <a:endParaRPr lang="en-GB"/>
          </a:p>
        </p:txBody>
      </p:sp>
    </p:spTree>
    <p:extLst>
      <p:ext uri="{BB962C8B-B14F-4D97-AF65-F5344CB8AC3E}">
        <p14:creationId xmlns:p14="http://schemas.microsoft.com/office/powerpoint/2010/main" val="99982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28</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have a </a:t>
            </a:r>
            <a:r>
              <a:rPr lang="en-GB" dirty="0" err="1"/>
              <a:t>crystall</a:t>
            </a:r>
            <a:r>
              <a:rPr lang="en-GB" dirty="0"/>
              <a:t> ball so often we don’t know what the outcome will be and this can be scary</a:t>
            </a:r>
          </a:p>
          <a:p>
            <a:r>
              <a:rPr lang="en-GB" dirty="0"/>
              <a:t>OK to take your own path – Period of transformation, lots of thoughts and ideas, gears are turning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31</a:t>
            </a:fld>
            <a:endParaRPr lang="en-GB"/>
          </a:p>
        </p:txBody>
      </p:sp>
    </p:spTree>
    <p:extLst>
      <p:ext uri="{BB962C8B-B14F-4D97-AF65-F5344CB8AC3E}">
        <p14:creationId xmlns:p14="http://schemas.microsoft.com/office/powerpoint/2010/main" val="76027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practice the 5 ways to wellbeing when you’re feeling good, you will have the tools you need to support you when you’re not.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32</a:t>
            </a:fld>
            <a:endParaRPr lang="en-GB"/>
          </a:p>
        </p:txBody>
      </p:sp>
    </p:spTree>
    <p:extLst>
      <p:ext uri="{BB962C8B-B14F-4D97-AF65-F5344CB8AC3E}">
        <p14:creationId xmlns:p14="http://schemas.microsoft.com/office/powerpoint/2010/main" val="35175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 as we go through this presentation, are there things we talk about that you may have picked up as unhealthy habits or behaviours? </a:t>
            </a:r>
          </a:p>
          <a:p>
            <a:r>
              <a:rPr lang="en-GB" dirty="0"/>
              <a:t>Not as to punish but to understand the roots of why these feelings and emotions seem to take control, will help us regain the strength to regain that control and manage these better so they don’t impact with our daily functioning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5</a:t>
            </a:fld>
            <a:endParaRPr lang="en-GB" dirty="0"/>
          </a:p>
        </p:txBody>
      </p:sp>
    </p:spTree>
    <p:extLst>
      <p:ext uri="{BB962C8B-B14F-4D97-AF65-F5344CB8AC3E}">
        <p14:creationId xmlns:p14="http://schemas.microsoft.com/office/powerpoint/2010/main" val="24057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can name them sometimes we can’t, we just feel…something but unsure what. Even if you can’t name the emotion, recognise it.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6</a:t>
            </a:fld>
            <a:endParaRPr lang="en-GB"/>
          </a:p>
        </p:txBody>
      </p:sp>
    </p:spTree>
    <p:extLst>
      <p:ext uri="{BB962C8B-B14F-4D97-AF65-F5344CB8AC3E}">
        <p14:creationId xmlns:p14="http://schemas.microsoft.com/office/powerpoint/2010/main" val="268652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7</a:t>
            </a:fld>
            <a:endParaRPr lang="en-GB"/>
          </a:p>
        </p:txBody>
      </p:sp>
    </p:spTree>
    <p:extLst>
      <p:ext uri="{BB962C8B-B14F-4D97-AF65-F5344CB8AC3E}">
        <p14:creationId xmlns:p14="http://schemas.microsoft.com/office/powerpoint/2010/main" val="410529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Circle of control – what situations trigger thoughts, feelings and behaviours</a:t>
            </a:r>
          </a:p>
          <a:p>
            <a:r>
              <a:rPr lang="en-GB" dirty="0"/>
              <a:t>Learn to recognise who you can ask for support in coping with different situations</a:t>
            </a:r>
          </a:p>
          <a:p>
            <a:r>
              <a:rPr lang="en-GB" dirty="0"/>
              <a:t>Is this something you can manage right now or is this something you need to ask for help with?</a:t>
            </a:r>
          </a:p>
        </p:txBody>
      </p:sp>
      <p:sp>
        <p:nvSpPr>
          <p:cNvPr id="4" name="Slide Number Placeholder 3"/>
          <p:cNvSpPr>
            <a:spLocks noGrp="1"/>
          </p:cNvSpPr>
          <p:nvPr>
            <p:ph type="sldNum" sz="quarter" idx="5"/>
          </p:nvPr>
        </p:nvSpPr>
        <p:spPr/>
        <p:txBody>
          <a:bodyPr/>
          <a:lstStyle/>
          <a:p>
            <a:fld id="{D79E91F6-C4EA-493E-AE25-242520713E3B}" type="slidenum">
              <a:rPr lang="en-GB" smtClean="0"/>
              <a:pPr/>
              <a:t>8</a:t>
            </a:fld>
            <a:endParaRPr lang="en-GB"/>
          </a:p>
        </p:txBody>
      </p:sp>
    </p:spTree>
    <p:extLst>
      <p:ext uri="{BB962C8B-B14F-4D97-AF65-F5344CB8AC3E}">
        <p14:creationId xmlns:p14="http://schemas.microsoft.com/office/powerpoint/2010/main" val="144460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their physical self, where do they feel signs of anxiety/low mood, try to pinpoint it to the very first sign, this is where we need to be recognising when we need to be utilising coping strategies.</a:t>
            </a:r>
          </a:p>
        </p:txBody>
      </p:sp>
      <p:sp>
        <p:nvSpPr>
          <p:cNvPr id="4" name="Slide Number Placeholder 3"/>
          <p:cNvSpPr>
            <a:spLocks noGrp="1"/>
          </p:cNvSpPr>
          <p:nvPr>
            <p:ph type="sldNum" sz="quarter" idx="5"/>
          </p:nvPr>
        </p:nvSpPr>
        <p:spPr/>
        <p:txBody>
          <a:bodyPr/>
          <a:lstStyle/>
          <a:p>
            <a:fld id="{D79E91F6-C4EA-493E-AE25-242520713E3B}" type="slidenum">
              <a:rPr lang="en-GB" smtClean="0"/>
              <a:pPr/>
              <a:t>10</a:t>
            </a:fld>
            <a:endParaRPr lang="en-GB"/>
          </a:p>
        </p:txBody>
      </p:sp>
    </p:spTree>
    <p:extLst>
      <p:ext uri="{BB962C8B-B14F-4D97-AF65-F5344CB8AC3E}">
        <p14:creationId xmlns:p14="http://schemas.microsoft.com/office/powerpoint/2010/main" val="24541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how a bottle of fizzy pop reacts to being shaken up, use one as a prop. </a:t>
            </a:r>
          </a:p>
        </p:txBody>
      </p:sp>
      <p:sp>
        <p:nvSpPr>
          <p:cNvPr id="4" name="Slide Number Placeholder 3"/>
          <p:cNvSpPr>
            <a:spLocks noGrp="1"/>
          </p:cNvSpPr>
          <p:nvPr>
            <p:ph type="sldNum" sz="quarter" idx="10"/>
          </p:nvPr>
        </p:nvSpPr>
        <p:spPr/>
        <p:txBody>
          <a:bodyPr/>
          <a:lstStyle/>
          <a:p>
            <a:fld id="{D79E91F6-C4EA-493E-AE25-242520713E3B}" type="slidenum">
              <a:rPr lang="en-GB" smtClean="0"/>
              <a:pPr/>
              <a:t>11</a:t>
            </a:fld>
            <a:endParaRPr lang="en-GB"/>
          </a:p>
        </p:txBody>
      </p:sp>
    </p:spTree>
    <p:extLst>
      <p:ext uri="{BB962C8B-B14F-4D97-AF65-F5344CB8AC3E}">
        <p14:creationId xmlns:p14="http://schemas.microsoft.com/office/powerpoint/2010/main" val="42761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As parents we often want to fix things for our children and your parents might find it difficult to see you struggle so sometimes it’s important to communicate to them if you need them to recognise when to sit along side you and help manage what arises for you in that moment.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Your parents might need to learn to recognise when they need to manage their own distress whilst you are distressed and implement self care for themselves. They can use these coping strategies too.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How do your parents/carers show you how they manage their emotions? Do they show you when they are anxious? How do they show you how they cope? Do they share their successes as well as their challenges? You can naturally copy their strategies, whether they are healthy or otherwise.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Telling you that they have had a stressful day at work can help you to understand how your parents/carers manage their own emotions. You learn that stress is normal, and it happens to everyone. It is important to recognise that your parents/carers are a role model to you in how they manage their emotions. </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13</a:t>
            </a:fld>
            <a:endParaRPr lang="en-GB"/>
          </a:p>
        </p:txBody>
      </p:sp>
    </p:spTree>
    <p:extLst>
      <p:ext uri="{BB962C8B-B14F-4D97-AF65-F5344CB8AC3E}">
        <p14:creationId xmlns:p14="http://schemas.microsoft.com/office/powerpoint/2010/main" val="209627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4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6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2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0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3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117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spTree>
    <p:extLst>
      <p:ext uri="{BB962C8B-B14F-4D97-AF65-F5344CB8AC3E}">
        <p14:creationId xmlns:p14="http://schemas.microsoft.com/office/powerpoint/2010/main" val="3238103903"/>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with all of us in mind tiny RGB.png"/>
          <p:cNvPicPr>
            <a:picLocks noChangeAspect="1"/>
          </p:cNvPicPr>
          <p:nvPr userDrawn="1"/>
        </p:nvPicPr>
        <p:blipFill>
          <a:blip r:embed="rId3"/>
          <a:stretch>
            <a:fillRect/>
          </a:stretch>
        </p:blipFill>
        <p:spPr>
          <a:xfrm>
            <a:off x="6986663" y="5779325"/>
            <a:ext cx="1789771" cy="732600"/>
          </a:xfrm>
          <a:prstGeom prst="rect">
            <a:avLst/>
          </a:prstGeom>
        </p:spPr>
      </p:pic>
      <p:pic>
        <p:nvPicPr>
          <p:cNvPr id="5" name="Picture 4" descr="NHS Organisational Logo Standard Template_A4_CMYK_Right Aligned tiny RGB.png"/>
          <p:cNvPicPr>
            <a:picLocks noChangeAspect="1"/>
          </p:cNvPicPr>
          <p:nvPr userDrawn="1"/>
        </p:nvPicPr>
        <p:blipFill>
          <a:blip r:embed="rId4"/>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5"/>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222851272"/>
      </p:ext>
    </p:extLst>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4"/>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4184294880"/>
      </p:ext>
    </p:extLst>
  </p:cSld>
  <p:clrMap bg1="lt1" tx1="dk1" bg2="lt2" tx2="dk2" accent1="accent1" accent2="accent2" accent3="accent3" accent4="accent4" accent5="accent5" accent6="accent6" hlink="hlink" folHlink="folHlink"/>
  <p:sldLayoutIdLst>
    <p:sldLayoutId id="214748365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766249411"/>
      </p:ext>
    </p:extLst>
  </p:cSld>
  <p:clrMap bg1="lt1" tx1="dk1" bg2="lt2" tx2="dk2" accent1="accent1" accent2="accent2" accent3="accent3" accent4="accent4" accent5="accent5" accent6="accent6" hlink="hlink" folHlink="folHlink"/>
  <p:sldLayoutIdLst>
    <p:sldLayoutId id="2147483659"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4181271073"/>
      </p:ext>
    </p:extLst>
  </p:cSld>
  <p:clrMap bg1="dk1" tx1="lt1" bg2="dk2" tx2="lt2" accent1="accent1" accent2="accent2" accent3="accent3" accent4="accent4" accent5="accent5" accent6="accent6" hlink="hlink" folHlink="folHlink"/>
  <p:sldLayoutIdLst>
    <p:sldLayoutId id="2147483661"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435225169"/>
      </p:ext>
    </p:extLst>
  </p:cSld>
  <p:clrMap bg1="dk1" tx1="lt1" bg2="dk2" tx2="lt2" accent1="accent1" accent2="accent2" accent3="accent3" accent4="accent4" accent5="accent5" accent6="accent6" hlink="hlink" folHlink="folHlink"/>
  <p:sldLayoutIdLst>
    <p:sldLayoutId id="214748366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90.png"/><Relationship Id="rId3" Type="http://schemas.openxmlformats.org/officeDocument/2006/relationships/image" Target="../media/image5.png"/><Relationship Id="rId7" Type="http://schemas.openxmlformats.org/officeDocument/2006/relationships/image" Target="../media/image460.png"/><Relationship Id="rId12" Type="http://schemas.openxmlformats.org/officeDocument/2006/relationships/customXml" Target="../ink/ink5.xml"/><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80.png"/><Relationship Id="rId5" Type="http://schemas.openxmlformats.org/officeDocument/2006/relationships/image" Target="../media/image450.png"/><Relationship Id="rId15" Type="http://schemas.openxmlformats.org/officeDocument/2006/relationships/image" Target="../media/image50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70.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kirklees-keep-in-mind.nhs.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www.kirklees-keep-in-mind.nhs.uk/"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polpKTWrp4" TargetMode="External"/><Relationship Id="rId2" Type="http://schemas.openxmlformats.org/officeDocument/2006/relationships/hyperlink" Target="https://youtu.be/FfSbWc3O_5M?si=OcKK6ZA-cy1qQ3Wz" TargetMode="External"/><Relationship Id="rId1" Type="http://schemas.openxmlformats.org/officeDocument/2006/relationships/slideLayout" Target="../slideLayouts/slideLayout2.xml"/><Relationship Id="rId4" Type="http://schemas.openxmlformats.org/officeDocument/2006/relationships/hyperlink" Target="https://www.youtube.com/watch?v=0O1u5OEc5e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urveymonkey.com/r/CPM5BN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creativecommons.org/licenses/by-nc/3.0/" TargetMode="External"/><Relationship Id="rId4" Type="http://schemas.openxmlformats.org/officeDocument/2006/relationships/hyperlink" Target="https://refreshmentrefuge.blogspot.com/2013/04/feelingsfeelings-wheres-assuranc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E87C8249-BA15-1FBC-F9CF-5AA223A2A46E}"/>
              </a:ext>
            </a:extLst>
          </p:cNvPr>
          <p:cNvPicPr>
            <a:picLocks noChangeAspect="1"/>
          </p:cNvPicPr>
          <p:nvPr/>
        </p:nvPicPr>
        <p:blipFill>
          <a:blip r:embed="rId2"/>
          <a:stretch>
            <a:fillRect/>
          </a:stretch>
        </p:blipFill>
        <p:spPr>
          <a:xfrm>
            <a:off x="335903" y="1623527"/>
            <a:ext cx="8476320" cy="4817959"/>
          </a:xfrm>
          <a:prstGeom prst="rect">
            <a:avLst/>
          </a:prstGeom>
        </p:spPr>
      </p:pic>
      <p:sp>
        <p:nvSpPr>
          <p:cNvPr id="5" name="TextBox 4">
            <a:extLst>
              <a:ext uri="{FF2B5EF4-FFF2-40B4-BE49-F238E27FC236}">
                <a16:creationId xmlns:a16="http://schemas.microsoft.com/office/drawing/2014/main" id="{89D68824-C3E2-EA47-1BD5-8F60258DFA66}"/>
              </a:ext>
            </a:extLst>
          </p:cNvPr>
          <p:cNvSpPr txBox="1"/>
          <p:nvPr/>
        </p:nvSpPr>
        <p:spPr>
          <a:xfrm>
            <a:off x="741784" y="2441712"/>
            <a:ext cx="7660431" cy="332398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While You Wait </a:t>
            </a: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Workshop</a:t>
            </a:r>
          </a:p>
          <a:p>
            <a:pPr algn="ctr" defTabSz="914400" fontAlgn="base">
              <a:spcBef>
                <a:spcPct val="0"/>
              </a:spcBef>
              <a:spcAft>
                <a:spcPts val="250"/>
              </a:spcAft>
            </a:pPr>
            <a:r>
              <a:rPr lang="en-GB" sz="2800" b="1" dirty="0">
                <a:ea typeface="ÇlÇr ñæí©" charset="0"/>
              </a:rPr>
              <a:t>Supporting you whilst awaiting assessment with Kirklees Keep in Mind</a:t>
            </a:r>
          </a:p>
          <a:p>
            <a:pPr algn="ctr" defTabSz="914400" fontAlgn="base">
              <a:spcBef>
                <a:spcPct val="0"/>
              </a:spcBef>
              <a:spcAft>
                <a:spcPts val="250"/>
              </a:spcAft>
            </a:pPr>
            <a:r>
              <a:rPr lang="en-GB" sz="2800" b="1" dirty="0">
                <a:ea typeface="ÇlÇr ñæí©" charset="0"/>
              </a:rPr>
              <a:t>(KS3 Students)</a:t>
            </a:r>
          </a:p>
          <a:p>
            <a:pPr marL="0" marR="0" lvl="0" indent="0" algn="ctr" defTabSz="914400" rtl="0" eaLnBrk="1" fontAlgn="base" latinLnBrk="0" hangingPunct="1">
              <a:lnSpc>
                <a:spcPct val="100000"/>
              </a:lnSpc>
              <a:spcBef>
                <a:spcPct val="0"/>
              </a:spcBef>
              <a:spcAft>
                <a:spcPts val="250"/>
              </a:spcAft>
              <a:buClrTx/>
              <a:buSzTx/>
              <a:buFontTx/>
              <a:buNone/>
              <a:tabLst/>
            </a:pPr>
            <a:endParaRPr kumimoji="0" lang="en-US" sz="3600" b="0" i="0" u="none" strike="noStrike" cap="none" normalizeH="0" baseline="0" dirty="0">
              <a:ln>
                <a:noFill/>
              </a:ln>
              <a:solidFill>
                <a:srgbClr val="6ABDFF"/>
              </a:solidFill>
              <a:effectLst/>
              <a:latin typeface="Arial Black" charset="0"/>
              <a:ea typeface="ÇlÇr ñæí©" charset="0"/>
            </a:endParaRPr>
          </a:p>
        </p:txBody>
      </p:sp>
    </p:spTree>
    <p:extLst>
      <p:ext uri="{BB962C8B-B14F-4D97-AF65-F5344CB8AC3E}">
        <p14:creationId xmlns:p14="http://schemas.microsoft.com/office/powerpoint/2010/main" val="44917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F93E36-E175-B97F-BF69-AAE5A72B8791}"/>
              </a:ext>
            </a:extLst>
          </p:cNvPr>
          <p:cNvPicPr/>
          <p:nvPr/>
        </p:nvPicPr>
        <p:blipFill>
          <a:blip r:embed="rId3"/>
          <a:srcRect l="27957" t="19796" r="29196" b="33712"/>
          <a:stretch/>
        </p:blipFill>
        <p:spPr>
          <a:xfrm>
            <a:off x="3051112" y="2147413"/>
            <a:ext cx="5838825" cy="3640874"/>
          </a:xfrm>
          <a:prstGeom prst="rect">
            <a:avLst/>
          </a:prstGeom>
          <a:noFill/>
          <a:ln>
            <a:noFill/>
            <a:prstDash/>
          </a:ln>
        </p:spPr>
      </p:pic>
      <p:pic>
        <p:nvPicPr>
          <p:cNvPr id="3" name="Picture 2">
            <a:extLst>
              <a:ext uri="{FF2B5EF4-FFF2-40B4-BE49-F238E27FC236}">
                <a16:creationId xmlns:a16="http://schemas.microsoft.com/office/drawing/2014/main" id="{C0282450-9CEF-12DF-FE5D-EFB58B6A1AA5}"/>
              </a:ext>
            </a:extLst>
          </p:cNvPr>
          <p:cNvPicPr>
            <a:picLocks noChangeAspect="1"/>
          </p:cNvPicPr>
          <p:nvPr/>
        </p:nvPicPr>
        <p:blipFill>
          <a:blip r:embed="rId4"/>
          <a:srcRect l="7143"/>
          <a:stretch/>
        </p:blipFill>
        <p:spPr>
          <a:xfrm>
            <a:off x="363895" y="1973396"/>
            <a:ext cx="2547257" cy="4753484"/>
          </a:xfrm>
          <a:prstGeom prst="rect">
            <a:avLst/>
          </a:prstGeom>
        </p:spPr>
      </p:pic>
      <p:sp>
        <p:nvSpPr>
          <p:cNvPr id="5" name="TextBox 4">
            <a:extLst>
              <a:ext uri="{FF2B5EF4-FFF2-40B4-BE49-F238E27FC236}">
                <a16:creationId xmlns:a16="http://schemas.microsoft.com/office/drawing/2014/main" id="{8A30185F-69BA-CA4C-FA92-A8E791ACE61D}"/>
              </a:ext>
            </a:extLst>
          </p:cNvPr>
          <p:cNvSpPr txBox="1"/>
          <p:nvPr/>
        </p:nvSpPr>
        <p:spPr>
          <a:xfrm>
            <a:off x="216965" y="1542509"/>
            <a:ext cx="8542115"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Where do you feel physical symptoms of anxiety?</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155266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AAF460F2-A15F-3933-A456-16EC223C3A3E}"/>
              </a:ext>
            </a:extLst>
          </p:cNvPr>
          <p:cNvPicPr>
            <a:picLocks noChangeAspect="1"/>
          </p:cNvPicPr>
          <p:nvPr/>
        </p:nvPicPr>
        <p:blipFill>
          <a:blip r:embed="rId3"/>
          <a:srcRect t="42401"/>
          <a:stretch/>
        </p:blipFill>
        <p:spPr>
          <a:xfrm rot="10800000">
            <a:off x="213285" y="2395856"/>
            <a:ext cx="4358715" cy="4013169"/>
          </a:xfrm>
          <a:prstGeom prst="rect">
            <a:avLst/>
          </a:prstGeom>
        </p:spPr>
      </p:pic>
      <p:sp>
        <p:nvSpPr>
          <p:cNvPr id="5" name="Text Box 1">
            <a:extLst>
              <a:ext uri="{FF2B5EF4-FFF2-40B4-BE49-F238E27FC236}">
                <a16:creationId xmlns:a16="http://schemas.microsoft.com/office/drawing/2014/main" id="{E2C738D5-0FC3-710A-C244-65BC3CE52A31}"/>
              </a:ext>
            </a:extLst>
          </p:cNvPr>
          <p:cNvSpPr txBox="1">
            <a:spLocks noChangeArrowheads="1"/>
          </p:cNvSpPr>
          <p:nvPr/>
        </p:nvSpPr>
        <p:spPr bwMode="auto">
          <a:xfrm>
            <a:off x="4850327" y="2395856"/>
            <a:ext cx="4076708" cy="33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FIZZ represents the physical signs in our body when we experience emotion. Sometimes we know why we feel the FIZZ, sometimes we don’t.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Our feelings and emotions can become overwhelming. </a:t>
            </a:r>
            <a:r>
              <a:rPr lang="en-US" sz="1400" b="1" dirty="0">
                <a:solidFill>
                  <a:srgbClr val="000000"/>
                </a:solidFill>
                <a:ea typeface="ÇlÇr ñæí©" charset="0"/>
              </a:rPr>
              <a:t>This is normal!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Through recognizing the FIZZ, you can stop it before it gets to the popping point.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Rather than </a:t>
            </a:r>
            <a:r>
              <a:rPr lang="en-US" sz="1400" b="1" dirty="0">
                <a:solidFill>
                  <a:srgbClr val="000000"/>
                </a:solidFill>
                <a:ea typeface="ÇlÇr ñæí©" charset="0"/>
              </a:rPr>
              <a:t>reacting</a:t>
            </a:r>
            <a:r>
              <a:rPr lang="en-US" sz="1400" dirty="0">
                <a:solidFill>
                  <a:srgbClr val="000000"/>
                </a:solidFill>
                <a:ea typeface="ÇlÇr ñæí©" charset="0"/>
              </a:rPr>
              <a:t> impulsively, think about </a:t>
            </a:r>
            <a:r>
              <a:rPr lang="en-US" sz="1400" b="1" dirty="0">
                <a:solidFill>
                  <a:srgbClr val="000000"/>
                </a:solidFill>
                <a:ea typeface="ÇlÇr ñæí©" charset="0"/>
              </a:rPr>
              <a:t>responding</a:t>
            </a:r>
            <a:r>
              <a:rPr lang="en-US" sz="1400" dirty="0">
                <a:solidFill>
                  <a:srgbClr val="000000"/>
                </a:solidFill>
                <a:ea typeface="ÇlÇr ñæí©" charset="0"/>
              </a:rPr>
              <a:t> with a more thought-out action and use strategies to calm the emotion. </a:t>
            </a:r>
          </a:p>
        </p:txBody>
      </p:sp>
      <p:sp>
        <p:nvSpPr>
          <p:cNvPr id="2" name="TextBox 1">
            <a:extLst>
              <a:ext uri="{FF2B5EF4-FFF2-40B4-BE49-F238E27FC236}">
                <a16:creationId xmlns:a16="http://schemas.microsoft.com/office/drawing/2014/main" id="{650FAC66-68FE-850A-5F9E-AC52F20500AB}"/>
              </a:ext>
            </a:extLst>
          </p:cNvPr>
          <p:cNvSpPr txBox="1"/>
          <p:nvPr/>
        </p:nvSpPr>
        <p:spPr>
          <a:xfrm>
            <a:off x="690077" y="1603024"/>
            <a:ext cx="2663887"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The FIZZ</a:t>
            </a:r>
            <a:endParaRPr lang="en-GB" sz="2400" dirty="0">
              <a:solidFill>
                <a:srgbClr val="6ABDFF"/>
              </a:solidFill>
              <a:latin typeface="Arial Black" pitchFamily="34"/>
            </a:endParaRPr>
          </a:p>
        </p:txBody>
      </p:sp>
      <p:pic>
        <p:nvPicPr>
          <p:cNvPr id="8" name="Picture 7" descr="Idea.png">
            <a:extLst>
              <a:ext uri="{FF2B5EF4-FFF2-40B4-BE49-F238E27FC236}">
                <a16:creationId xmlns:a16="http://schemas.microsoft.com/office/drawing/2014/main" id="{776FAF4A-C471-EFA6-7418-9476709B57F3}"/>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329730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68882"/>
            <a:ext cx="4898572" cy="47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600" dirty="0">
                <a:solidFill>
                  <a:srgbClr val="000000"/>
                </a:solidFill>
                <a:ea typeface="ÇlÇr ñæí©" charset="0"/>
              </a:rPr>
              <a:t>We know the FIZZ only last 20-30 mins and we don’t make good decisions when in a highly emotional state.</a:t>
            </a:r>
          </a:p>
          <a:p>
            <a:pPr defTabSz="914400">
              <a:spcAft>
                <a:spcPts val="0"/>
              </a:spcAft>
              <a:buClr>
                <a:srgbClr val="6ABDFF"/>
              </a:buClr>
            </a:pPr>
            <a:r>
              <a:rPr lang="en-US" sz="1600" b="1" dirty="0">
                <a:solidFill>
                  <a:srgbClr val="000000"/>
                </a:solidFill>
                <a:ea typeface="ÇlÇr ñæí©" charset="0"/>
              </a:rPr>
              <a:t>Until this passes, we need to distract our mind which we can do by Doing One Thing.</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Create a </a:t>
            </a:r>
            <a:r>
              <a:rPr lang="en-US" sz="1600" b="1" dirty="0">
                <a:solidFill>
                  <a:srgbClr val="000000"/>
                </a:solidFill>
                <a:ea typeface="ÇlÇr ñæí©" charset="0"/>
              </a:rPr>
              <a:t>DISTRACT</a:t>
            </a:r>
            <a:r>
              <a:rPr lang="en-US" sz="1600" dirty="0">
                <a:solidFill>
                  <a:srgbClr val="000000"/>
                </a:solidFill>
                <a:ea typeface="ÇlÇr ñæí©" charset="0"/>
              </a:rPr>
              <a:t> list or box with things in it to regain calm and </a:t>
            </a:r>
            <a:r>
              <a:rPr lang="en-US" sz="1600" b="1" dirty="0">
                <a:solidFill>
                  <a:srgbClr val="000000"/>
                </a:solidFill>
                <a:ea typeface="ÇlÇr ñæí©" charset="0"/>
              </a:rPr>
              <a:t>DO ONE THING </a:t>
            </a:r>
            <a:r>
              <a:rPr lang="en-US" sz="1600" dirty="0">
                <a:solidFill>
                  <a:srgbClr val="000000"/>
                </a:solidFill>
                <a:ea typeface="ÇlÇr ñæí©" charset="0"/>
              </a:rPr>
              <a:t>from this list or box. These may be things such as </a:t>
            </a:r>
            <a:r>
              <a:rPr lang="en-US" sz="1600" dirty="0" err="1">
                <a:solidFill>
                  <a:srgbClr val="000000"/>
                </a:solidFill>
                <a:ea typeface="ÇlÇr ñæí©" charset="0"/>
              </a:rPr>
              <a:t>colouring</a:t>
            </a:r>
            <a:r>
              <a:rPr lang="en-US" sz="1600" dirty="0">
                <a:solidFill>
                  <a:srgbClr val="000000"/>
                </a:solidFill>
                <a:ea typeface="ÇlÇr ñæí©" charset="0"/>
              </a:rPr>
              <a:t>, sensory toys, bubbles, a face mask or other forms of self care, things which can distract from heightened emotions such as anger, anxiety etc. </a:t>
            </a:r>
            <a:br>
              <a:rPr lang="en-US" sz="1600" dirty="0">
                <a:solidFill>
                  <a:srgbClr val="000000"/>
                </a:solidFill>
                <a:ea typeface="ÇlÇr ñæí©" charset="0"/>
              </a:rPr>
            </a:br>
            <a:br>
              <a:rPr lang="en-US" sz="1600" dirty="0">
                <a:solidFill>
                  <a:srgbClr val="000000"/>
                </a:solidFill>
                <a:ea typeface="ÇlÇr ñæí©" charset="0"/>
              </a:rPr>
            </a:br>
            <a:r>
              <a:rPr lang="en-US" sz="1600" dirty="0">
                <a:solidFill>
                  <a:srgbClr val="000000"/>
                </a:solidFill>
                <a:ea typeface="ÇlÇr ñæí©" charset="0"/>
              </a:rPr>
              <a:t>Choose one thing from the distraction list and </a:t>
            </a:r>
            <a:br>
              <a:rPr lang="en-US" sz="1600" dirty="0">
                <a:solidFill>
                  <a:srgbClr val="000000"/>
                </a:solidFill>
                <a:ea typeface="ÇlÇr ñæí©" charset="0"/>
              </a:rPr>
            </a:br>
            <a:r>
              <a:rPr lang="en-US" sz="1600" dirty="0">
                <a:solidFill>
                  <a:srgbClr val="000000"/>
                </a:solidFill>
                <a:ea typeface="ÇlÇr ñæí©" charset="0"/>
              </a:rPr>
              <a:t>keep doing this until the fizz passes. </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Set an alarm for 20 minutes, then re-assess your emotions and see if you need to DO ONE MORE THING and repeat. </a:t>
            </a:r>
          </a:p>
          <a:p>
            <a:pPr marL="285750" indent="-285750" defTabSz="914400">
              <a:spcAft>
                <a:spcPts val="700"/>
              </a:spcAft>
              <a:buClr>
                <a:srgbClr val="6ABDFF"/>
              </a:buClr>
              <a:buFont typeface="Arial"/>
              <a:buChar char="•"/>
            </a:pPr>
            <a:endParaRPr lang="en-US" sz="1600" dirty="0">
              <a:solidFill>
                <a:srgbClr val="000000"/>
              </a:solidFill>
              <a:ea typeface="ÇlÇr ñæí©" charset="0"/>
            </a:endParaRPr>
          </a:p>
          <a:p>
            <a:pPr marL="285750" lvl="0" indent="-285750" defTabSz="914400">
              <a:spcAft>
                <a:spcPts val="700"/>
              </a:spcAft>
              <a:buFont typeface="Arial"/>
              <a:buChar char="•"/>
            </a:pPr>
            <a:endParaRPr lang="en-US" sz="1600" dirty="0">
              <a:solidFill>
                <a:srgbClr val="000000"/>
              </a:solidFill>
              <a:ea typeface="ÇlÇr ñæí©" charset="0"/>
            </a:endParaRPr>
          </a:p>
        </p:txBody>
      </p:sp>
      <p:sp>
        <p:nvSpPr>
          <p:cNvPr id="2" name="Text Box 1">
            <a:extLst>
              <a:ext uri="{FF2B5EF4-FFF2-40B4-BE49-F238E27FC236}">
                <a16:creationId xmlns:a16="http://schemas.microsoft.com/office/drawing/2014/main" id="{1EFCD5DD-F948-475D-34FD-09558A19C161}"/>
              </a:ext>
            </a:extLst>
          </p:cNvPr>
          <p:cNvSpPr txBox="1">
            <a:spLocks noChangeArrowheads="1"/>
          </p:cNvSpPr>
          <p:nvPr/>
        </p:nvSpPr>
        <p:spPr bwMode="auto">
          <a:xfrm>
            <a:off x="720807" y="1639294"/>
            <a:ext cx="44226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DO ONE THING</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2B7BC44-930C-CABE-6352-077F9D06E45B}"/>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white paper with blue and red text&#10;&#10;Description automatically generated">
            <a:extLst>
              <a:ext uri="{FF2B5EF4-FFF2-40B4-BE49-F238E27FC236}">
                <a16:creationId xmlns:a16="http://schemas.microsoft.com/office/drawing/2014/main" id="{047092D4-AFA6-7D33-DE0B-46AF9A28AA24}"/>
              </a:ext>
            </a:extLst>
          </p:cNvPr>
          <p:cNvPicPr/>
          <p:nvPr/>
        </p:nvPicPr>
        <p:blipFill>
          <a:blip r:embed="rId3"/>
          <a:srcRect b="16949"/>
          <a:stretch/>
        </p:blipFill>
        <p:spPr>
          <a:xfrm>
            <a:off x="5143504" y="1527327"/>
            <a:ext cx="3916521" cy="4292560"/>
          </a:xfrm>
          <a:prstGeom prst="rect">
            <a:avLst/>
          </a:prstGeom>
          <a:noFill/>
          <a:ln>
            <a:noFill/>
            <a:prstDash/>
          </a:ln>
        </p:spPr>
      </p:pic>
      <p:pic>
        <p:nvPicPr>
          <p:cNvPr id="5" name="Picture 4">
            <a:extLst>
              <a:ext uri="{FF2B5EF4-FFF2-40B4-BE49-F238E27FC236}">
                <a16:creationId xmlns:a16="http://schemas.microsoft.com/office/drawing/2014/main" id="{03B68ED7-AB08-970E-EF7B-7FBF211891DA}"/>
              </a:ext>
            </a:extLst>
          </p:cNvPr>
          <p:cNvPicPr>
            <a:picLocks noChangeAspect="1"/>
          </p:cNvPicPr>
          <p:nvPr/>
        </p:nvPicPr>
        <p:blipFill>
          <a:blip r:embed="rId4"/>
          <a:srcRect t="6711"/>
          <a:stretch/>
        </p:blipFill>
        <p:spPr>
          <a:xfrm>
            <a:off x="3726714" y="155502"/>
            <a:ext cx="1024363" cy="1340715"/>
          </a:xfrm>
          <a:prstGeom prst="rect">
            <a:avLst/>
          </a:prstGeom>
        </p:spPr>
      </p:pic>
    </p:spTree>
    <p:extLst>
      <p:ext uri="{BB962C8B-B14F-4D97-AF65-F5344CB8AC3E}">
        <p14:creationId xmlns:p14="http://schemas.microsoft.com/office/powerpoint/2010/main" val="218365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1C54DB9C-B2D2-5024-A758-480FBE6354DD}"/>
              </a:ext>
            </a:extLst>
          </p:cNvPr>
          <p:cNvPicPr>
            <a:picLocks noChangeAspect="1"/>
          </p:cNvPicPr>
          <p:nvPr/>
        </p:nvPicPr>
        <p:blipFill>
          <a:blip r:embed="rId3"/>
          <a:stretch>
            <a:fillRect/>
          </a:stretch>
        </p:blipFill>
        <p:spPr>
          <a:xfrm>
            <a:off x="6820675" y="2060386"/>
            <a:ext cx="1620959" cy="1081970"/>
          </a:xfrm>
          <a:prstGeom prst="rect">
            <a:avLst/>
          </a:prstGeom>
        </p:spPr>
      </p:pic>
      <p:sp>
        <p:nvSpPr>
          <p:cNvPr id="3" name="TextBox 2">
            <a:extLst>
              <a:ext uri="{FF2B5EF4-FFF2-40B4-BE49-F238E27FC236}">
                <a16:creationId xmlns:a16="http://schemas.microsoft.com/office/drawing/2014/main" id="{9CF06CE3-0519-92E1-56C5-BD3377A06FF7}"/>
              </a:ext>
            </a:extLst>
          </p:cNvPr>
          <p:cNvSpPr txBox="1"/>
          <p:nvPr/>
        </p:nvSpPr>
        <p:spPr>
          <a:xfrm>
            <a:off x="695657" y="2986934"/>
            <a:ext cx="6006683" cy="201593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do your parents/carers help you manage stress? </a:t>
            </a:r>
          </a:p>
          <a:p>
            <a:pPr marL="0" marR="0" lvl="0" indent="0" algn="l" defTabSz="914400" rtl="0" eaLnBrk="1" fontAlgn="base" latinLnBrk="0" hangingPunct="1">
              <a:lnSpc>
                <a:spcPct val="100000"/>
              </a:lnSpc>
              <a:spcBef>
                <a:spcPct val="0"/>
              </a:spcBef>
              <a:spcAft>
                <a:spcPts val="250"/>
              </a:spcAft>
              <a:buClrTx/>
              <a:buSzTx/>
              <a:buFontTx/>
              <a:buNone/>
              <a:tabLst/>
            </a:pPr>
            <a:endParaRPr lang="en-US" sz="2400" b="1" dirty="0">
              <a:solidFill>
                <a:srgbClr val="6ABDFF"/>
              </a:solidFill>
              <a:latin typeface="Arial" panose="020B0604020202020204" pitchFamily="34" charset="0"/>
              <a:ea typeface="ÇlÇr ñæí©" charset="0"/>
              <a:cs typeface="Arial" panose="020B0604020202020204" pitchFamily="34" charset="0"/>
            </a:endParaRPr>
          </a:p>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do you communicate what you need? </a:t>
            </a:r>
          </a:p>
        </p:txBody>
      </p:sp>
      <p:pic>
        <p:nvPicPr>
          <p:cNvPr id="4" name="Picture 6" descr="K:\Communications\Design\Logos and icons\icons\New icons\Reflections.png">
            <a:extLst>
              <a:ext uri="{FF2B5EF4-FFF2-40B4-BE49-F238E27FC236}">
                <a16:creationId xmlns:a16="http://schemas.microsoft.com/office/drawing/2014/main" id="{F16C99CC-356B-0D3D-63F9-A8694C2A8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813" y="684520"/>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pit and peak of the day">
            <a:extLst>
              <a:ext uri="{FF2B5EF4-FFF2-40B4-BE49-F238E27FC236}">
                <a16:creationId xmlns:a16="http://schemas.microsoft.com/office/drawing/2014/main" id="{21491E5A-4ADC-2F24-541D-CA422A0B4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141" y="3715645"/>
            <a:ext cx="2026025" cy="157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64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22692-9598-4CF8-E707-48A7843D275F}"/>
              </a:ext>
            </a:extLst>
          </p:cNvPr>
          <p:cNvSpPr txBox="1"/>
          <p:nvPr/>
        </p:nvSpPr>
        <p:spPr>
          <a:xfrm>
            <a:off x="139849" y="1584392"/>
            <a:ext cx="813204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Stress Cycle</a:t>
            </a:r>
          </a:p>
        </p:txBody>
      </p:sp>
      <p:graphicFrame>
        <p:nvGraphicFramePr>
          <p:cNvPr id="3" name="Diagram 2">
            <a:extLst>
              <a:ext uri="{FF2B5EF4-FFF2-40B4-BE49-F238E27FC236}">
                <a16:creationId xmlns:a16="http://schemas.microsoft.com/office/drawing/2014/main" id="{19C352BA-49C6-F453-AD52-F464D8F2AE7F}"/>
              </a:ext>
            </a:extLst>
          </p:cNvPr>
          <p:cNvGraphicFramePr/>
          <p:nvPr/>
        </p:nvGraphicFramePr>
        <p:xfrm>
          <a:off x="1081056" y="1046746"/>
          <a:ext cx="7190841" cy="5811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507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D9B70B-151A-50A8-9553-E891C7F7E44E}"/>
              </a:ext>
            </a:extLst>
          </p:cNvPr>
          <p:cNvSpPr txBox="1"/>
          <p:nvPr/>
        </p:nvSpPr>
        <p:spPr>
          <a:xfrm>
            <a:off x="141142" y="3478008"/>
            <a:ext cx="3908163" cy="123818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Ability to Manage Emotions during Adolescence </a:t>
            </a:r>
          </a:p>
        </p:txBody>
      </p:sp>
      <p:pic>
        <p:nvPicPr>
          <p:cNvPr id="8" name="Picture 2" descr="Angry Teen Royalty Free SVG, Cliparts, Vectors, And Stock Illustration.  Image 24159606.">
            <a:extLst>
              <a:ext uri="{FF2B5EF4-FFF2-40B4-BE49-F238E27FC236}">
                <a16:creationId xmlns:a16="http://schemas.microsoft.com/office/drawing/2014/main" id="{A4238D2B-10F4-9FDA-D864-246B602F3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829" y="2490260"/>
            <a:ext cx="2208455" cy="1975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50088D-BD58-541D-529F-0F8DB6112470}"/>
              </a:ext>
            </a:extLst>
          </p:cNvPr>
          <p:cNvSpPr txBox="1"/>
          <p:nvPr/>
        </p:nvSpPr>
        <p:spPr>
          <a:xfrm>
            <a:off x="6079363" y="1929232"/>
            <a:ext cx="3064637"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Impulsivity, decision making and abilities </a:t>
            </a:r>
          </a:p>
        </p:txBody>
      </p:sp>
      <p:sp>
        <p:nvSpPr>
          <p:cNvPr id="4" name="TextBox 3">
            <a:extLst>
              <a:ext uri="{FF2B5EF4-FFF2-40B4-BE49-F238E27FC236}">
                <a16:creationId xmlns:a16="http://schemas.microsoft.com/office/drawing/2014/main" id="{EBBCA524-78A6-FC66-4B44-4DC55E1055C2}"/>
              </a:ext>
            </a:extLst>
          </p:cNvPr>
          <p:cNvSpPr txBox="1"/>
          <p:nvPr/>
        </p:nvSpPr>
        <p:spPr>
          <a:xfrm>
            <a:off x="2845801" y="5068413"/>
            <a:ext cx="241481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Relationship Changes and Identity development </a:t>
            </a:r>
          </a:p>
        </p:txBody>
      </p:sp>
      <p:sp>
        <p:nvSpPr>
          <p:cNvPr id="5" name="TextBox 4">
            <a:extLst>
              <a:ext uri="{FF2B5EF4-FFF2-40B4-BE49-F238E27FC236}">
                <a16:creationId xmlns:a16="http://schemas.microsoft.com/office/drawing/2014/main" id="{CBD89A66-78C3-8C8D-43F9-09B632C8E6FF}"/>
              </a:ext>
            </a:extLst>
          </p:cNvPr>
          <p:cNvSpPr txBox="1"/>
          <p:nvPr/>
        </p:nvSpPr>
        <p:spPr>
          <a:xfrm>
            <a:off x="5866172" y="4373899"/>
            <a:ext cx="3243708"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66E76F84-2596-34C1-E2B5-117A282ECE2A}"/>
              </a:ext>
            </a:extLst>
          </p:cNvPr>
          <p:cNvSpPr txBox="1"/>
          <p:nvPr/>
        </p:nvSpPr>
        <p:spPr>
          <a:xfrm>
            <a:off x="201385" y="1513733"/>
            <a:ext cx="2208455"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Adolescence (Ages 10-24)</a:t>
            </a:r>
          </a:p>
        </p:txBody>
      </p:sp>
      <p:pic>
        <p:nvPicPr>
          <p:cNvPr id="6" name="Picture 5" descr="Rethink.png">
            <a:extLst>
              <a:ext uri="{FF2B5EF4-FFF2-40B4-BE49-F238E27FC236}">
                <a16:creationId xmlns:a16="http://schemas.microsoft.com/office/drawing/2014/main" id="{914DDAF4-5A86-1BD0-BC2B-17D255E87E87}"/>
              </a:ext>
            </a:extLst>
          </p:cNvPr>
          <p:cNvPicPr>
            <a:picLocks noChangeAspect="1"/>
          </p:cNvPicPr>
          <p:nvPr/>
        </p:nvPicPr>
        <p:blipFill>
          <a:blip r:embed="rId4"/>
          <a:stretch>
            <a:fillRect/>
          </a:stretch>
        </p:blipFill>
        <p:spPr>
          <a:xfrm>
            <a:off x="1937207" y="4858387"/>
            <a:ext cx="623880" cy="604768"/>
          </a:xfrm>
          <a:prstGeom prst="rect">
            <a:avLst/>
          </a:prstGeom>
        </p:spPr>
      </p:pic>
      <p:grpSp>
        <p:nvGrpSpPr>
          <p:cNvPr id="9" name="Group 8">
            <a:extLst>
              <a:ext uri="{FF2B5EF4-FFF2-40B4-BE49-F238E27FC236}">
                <a16:creationId xmlns:a16="http://schemas.microsoft.com/office/drawing/2014/main" id="{1D5ED042-AF18-318C-70B9-747E96664A68}"/>
              </a:ext>
            </a:extLst>
          </p:cNvPr>
          <p:cNvGrpSpPr/>
          <p:nvPr/>
        </p:nvGrpSpPr>
        <p:grpSpPr>
          <a:xfrm>
            <a:off x="7783815" y="3640591"/>
            <a:ext cx="839156" cy="740963"/>
            <a:chOff x="7212589" y="2057266"/>
            <a:chExt cx="938523" cy="812962"/>
          </a:xfrm>
        </p:grpSpPr>
        <p:pic>
          <p:nvPicPr>
            <p:cNvPr id="10" name="Picture 12" descr="C:\Users\kate.henry\Desktop\Icons\Hospital bed.png">
              <a:extLst>
                <a:ext uri="{FF2B5EF4-FFF2-40B4-BE49-F238E27FC236}">
                  <a16:creationId xmlns:a16="http://schemas.microsoft.com/office/drawing/2014/main" id="{08710D3B-44BE-0F26-140C-E16746DCF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58" y="2434781"/>
              <a:ext cx="697754" cy="435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leep.png">
              <a:extLst>
                <a:ext uri="{FF2B5EF4-FFF2-40B4-BE49-F238E27FC236}">
                  <a16:creationId xmlns:a16="http://schemas.microsoft.com/office/drawing/2014/main" id="{3B7E3812-3184-F116-A4B1-B2D112E3D177}"/>
                </a:ext>
              </a:extLst>
            </p:cNvPr>
            <p:cNvPicPr>
              <a:picLocks noChangeAspect="1"/>
            </p:cNvPicPr>
            <p:nvPr/>
          </p:nvPicPr>
          <p:blipFill>
            <a:blip r:embed="rId6"/>
            <a:stretch>
              <a:fillRect/>
            </a:stretch>
          </p:blipFill>
          <p:spPr>
            <a:xfrm>
              <a:off x="7212589" y="2057266"/>
              <a:ext cx="481537" cy="404344"/>
            </a:xfrm>
            <a:prstGeom prst="rect">
              <a:avLst/>
            </a:prstGeom>
          </p:spPr>
        </p:pic>
      </p:grpSp>
      <p:pic>
        <p:nvPicPr>
          <p:cNvPr id="12" name="Picture 11" descr="group 1.png">
            <a:extLst>
              <a:ext uri="{FF2B5EF4-FFF2-40B4-BE49-F238E27FC236}">
                <a16:creationId xmlns:a16="http://schemas.microsoft.com/office/drawing/2014/main" id="{F3B0A05E-6181-336E-E201-58C548A529B8}"/>
              </a:ext>
            </a:extLst>
          </p:cNvPr>
          <p:cNvPicPr>
            <a:picLocks noChangeAspect="1"/>
          </p:cNvPicPr>
          <p:nvPr/>
        </p:nvPicPr>
        <p:blipFill>
          <a:blip r:embed="rId7"/>
          <a:stretch>
            <a:fillRect/>
          </a:stretch>
        </p:blipFill>
        <p:spPr>
          <a:xfrm>
            <a:off x="5188587" y="1490652"/>
            <a:ext cx="752714" cy="619253"/>
          </a:xfrm>
          <a:prstGeom prst="rect">
            <a:avLst/>
          </a:prstGeom>
        </p:spPr>
      </p:pic>
      <p:pic>
        <p:nvPicPr>
          <p:cNvPr id="13" name="Picture 5" descr="K:\Communications\Design\Logos and icons\icons\New icons\People - family.png">
            <a:extLst>
              <a:ext uri="{FF2B5EF4-FFF2-40B4-BE49-F238E27FC236}">
                <a16:creationId xmlns:a16="http://schemas.microsoft.com/office/drawing/2014/main" id="{E79F7C1F-466F-1143-3A09-DE8B71CE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682" y="5779401"/>
            <a:ext cx="738834" cy="488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K:\Communications\Design\Logos and icons\icons\New icons\Reflections.png">
            <a:extLst>
              <a:ext uri="{FF2B5EF4-FFF2-40B4-BE49-F238E27FC236}">
                <a16:creationId xmlns:a16="http://schemas.microsoft.com/office/drawing/2014/main" id="{87128747-82E1-0067-C22C-7897CDC333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485356"/>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1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89A66-78C3-8C8D-43F9-09B632C8E6FF}"/>
              </a:ext>
            </a:extLst>
          </p:cNvPr>
          <p:cNvSpPr txBox="1"/>
          <p:nvPr/>
        </p:nvSpPr>
        <p:spPr>
          <a:xfrm>
            <a:off x="238143" y="1609752"/>
            <a:ext cx="6925791"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950C91F3-B55F-1255-5393-E4AE41657388}"/>
              </a:ext>
            </a:extLst>
          </p:cNvPr>
          <p:cNvSpPr txBox="1"/>
          <p:nvPr/>
        </p:nvSpPr>
        <p:spPr>
          <a:xfrm>
            <a:off x="50525" y="2332274"/>
            <a:ext cx="6925791" cy="4247317"/>
          </a:xfrm>
          <a:prstGeom prst="rect">
            <a:avLst/>
          </a:prstGeom>
          <a:noFill/>
        </p:spPr>
        <p:txBody>
          <a:bodyPr wrap="square" rtlCol="0">
            <a:spAutoFit/>
          </a:bodyPr>
          <a:lstStyle/>
          <a:p>
            <a:r>
              <a:rPr lang="en-GB" sz="1800" dirty="0">
                <a:effectLst/>
                <a:latin typeface="Arial" panose="020B0604020202020204" pitchFamily="34" charset="0"/>
                <a:ea typeface="Times New Roman" panose="02020603050405020304" pitchFamily="18" charset="0"/>
                <a:cs typeface="Arial" panose="020B0604020202020204" pitchFamily="34" charset="0"/>
              </a:rPr>
              <a:t>Our brains release the sleep hormone </a:t>
            </a:r>
            <a:r>
              <a:rPr lang="en-GB" sz="1800" i="1" dirty="0">
                <a:effectLst/>
                <a:latin typeface="Arial" panose="020B0604020202020204" pitchFamily="34" charset="0"/>
                <a:ea typeface="Times New Roman" panose="02020603050405020304" pitchFamily="18" charset="0"/>
                <a:cs typeface="Arial" panose="020B0604020202020204" pitchFamily="34" charset="0"/>
              </a:rPr>
              <a:t>melatonin</a:t>
            </a:r>
            <a:r>
              <a:rPr lang="en-GB" sz="1800" dirty="0">
                <a:effectLst/>
                <a:latin typeface="Arial" panose="020B0604020202020204" pitchFamily="34" charset="0"/>
                <a:ea typeface="Times New Roman" panose="02020603050405020304" pitchFamily="18" charset="0"/>
                <a:cs typeface="Arial" panose="020B0604020202020204" pitchFamily="34" charset="0"/>
              </a:rPr>
              <a:t> as a signal that allows us to fall and stay asleep.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In pre-teens and adults, the release of melatonin is flexible and variable, and sleep timings are genetically based.</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a:t>
            </a:r>
            <a:r>
              <a:rPr lang="en-GB" sz="1800" dirty="0">
                <a:effectLst/>
                <a:latin typeface="Arial" panose="020B0604020202020204" pitchFamily="34" charset="0"/>
                <a:ea typeface="Times New Roman" panose="02020603050405020304" pitchFamily="18" charset="0"/>
                <a:cs typeface="Arial" panose="020B0604020202020204" pitchFamily="34" charset="0"/>
              </a:rPr>
              <a:t>he timing is different in teens, as it is related to puberty.</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During adolescence</a:t>
            </a:r>
            <a:r>
              <a:rPr lang="en-GB" sz="1800" dirty="0">
                <a:effectLst/>
                <a:latin typeface="Arial" panose="020B0604020202020204" pitchFamily="34" charset="0"/>
                <a:ea typeface="Times New Roman" panose="02020603050405020304" pitchFamily="18" charset="0"/>
                <a:cs typeface="Arial" panose="020B0604020202020204" pitchFamily="34" charset="0"/>
              </a:rPr>
              <a:t>, the secretion of melatonin changes.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800" dirty="0">
                <a:effectLst/>
                <a:latin typeface="Arial" panose="020B0604020202020204" pitchFamily="34" charset="0"/>
                <a:ea typeface="Times New Roman" panose="02020603050405020304" pitchFamily="18" charset="0"/>
                <a:cs typeface="Arial" panose="020B0604020202020204" pitchFamily="34" charset="0"/>
              </a:rPr>
              <a:t>It starts about 10:45 p.m. and continues until about 8 a.m. This means that most teenagers want to fall asleep later and struggle to wake up in a morning.</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dirty="0">
                <a:latin typeface="Arial" panose="020B0604020202020204" pitchFamily="34" charset="0"/>
                <a:ea typeface="Times New Roman" panose="02020603050405020304" pitchFamily="18" charset="0"/>
                <a:cs typeface="Arial" panose="020B0604020202020204" pitchFamily="34" charset="0"/>
              </a:rPr>
              <a:t>This goes back to the pre-teen sleep timings when puberty is over </a:t>
            </a:r>
          </a:p>
        </p:txBody>
      </p:sp>
      <p:pic>
        <p:nvPicPr>
          <p:cNvPr id="4" name="Picture 12" descr="C:\Users\kate.henry\Desktop\Icons\Hospital bed.png">
            <a:extLst>
              <a:ext uri="{FF2B5EF4-FFF2-40B4-BE49-F238E27FC236}">
                <a16:creationId xmlns:a16="http://schemas.microsoft.com/office/drawing/2014/main" id="{AD9328D5-8ED4-08B7-F45C-D3B89EBFC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298" y="4455933"/>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leep.png">
            <a:extLst>
              <a:ext uri="{FF2B5EF4-FFF2-40B4-BE49-F238E27FC236}">
                <a16:creationId xmlns:a16="http://schemas.microsoft.com/office/drawing/2014/main" id="{3CA8DDFA-006C-B3F7-0568-ECED9AAD43FA}"/>
              </a:ext>
            </a:extLst>
          </p:cNvPr>
          <p:cNvPicPr>
            <a:picLocks noChangeAspect="1"/>
          </p:cNvPicPr>
          <p:nvPr/>
        </p:nvPicPr>
        <p:blipFill>
          <a:blip r:embed="rId4"/>
          <a:stretch>
            <a:fillRect/>
          </a:stretch>
        </p:blipFill>
        <p:spPr>
          <a:xfrm>
            <a:off x="6976316" y="3503749"/>
            <a:ext cx="1133964" cy="952184"/>
          </a:xfrm>
          <a:prstGeom prst="rect">
            <a:avLst/>
          </a:prstGeom>
        </p:spPr>
      </p:pic>
    </p:spTree>
    <p:extLst>
      <p:ext uri="{BB962C8B-B14F-4D97-AF65-F5344CB8AC3E}">
        <p14:creationId xmlns:p14="http://schemas.microsoft.com/office/powerpoint/2010/main" val="1418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4908A3A-C195-7CEA-8361-B8844609C33F}"/>
              </a:ext>
            </a:extLst>
          </p:cNvPr>
          <p:cNvSpPr txBox="1">
            <a:spLocks noChangeArrowheads="1"/>
          </p:cNvSpPr>
          <p:nvPr/>
        </p:nvSpPr>
        <p:spPr bwMode="auto">
          <a:xfrm>
            <a:off x="343924" y="3712514"/>
            <a:ext cx="2527874" cy="5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p:txBody>
      </p:sp>
      <p:grpSp>
        <p:nvGrpSpPr>
          <p:cNvPr id="30" name="Group 29">
            <a:extLst>
              <a:ext uri="{FF2B5EF4-FFF2-40B4-BE49-F238E27FC236}">
                <a16:creationId xmlns:a16="http://schemas.microsoft.com/office/drawing/2014/main" id="{E1A6D7F1-A4F9-DC69-9AF6-8E41BEA1B62E}"/>
              </a:ext>
            </a:extLst>
          </p:cNvPr>
          <p:cNvGrpSpPr/>
          <p:nvPr/>
        </p:nvGrpSpPr>
        <p:grpSpPr>
          <a:xfrm>
            <a:off x="151307" y="5748152"/>
            <a:ext cx="3180659" cy="775780"/>
            <a:chOff x="151307" y="5157239"/>
            <a:chExt cx="3180659" cy="664062"/>
          </a:xfrm>
        </p:grpSpPr>
        <p:sp>
          <p:nvSpPr>
            <p:cNvPr id="27" name="Rectangle: Rounded Corners 26">
              <a:extLst>
                <a:ext uri="{FF2B5EF4-FFF2-40B4-BE49-F238E27FC236}">
                  <a16:creationId xmlns:a16="http://schemas.microsoft.com/office/drawing/2014/main" id="{CA75FDA9-B7E7-A2DD-53D8-AD5F2102C1AD}"/>
                </a:ext>
              </a:extLst>
            </p:cNvPr>
            <p:cNvSpPr/>
            <p:nvPr/>
          </p:nvSpPr>
          <p:spPr>
            <a:xfrm>
              <a:off x="151307" y="5157239"/>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Box 1"/>
            <p:cNvSpPr txBox="1">
              <a:spLocks noChangeArrowheads="1"/>
            </p:cNvSpPr>
            <p:nvPr/>
          </p:nvSpPr>
          <p:spPr bwMode="auto">
            <a:xfrm>
              <a:off x="216948" y="5244067"/>
              <a:ext cx="2312114" cy="4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lang="en-US" sz="1400" b="1" dirty="0"/>
                <a:t>Stress less and emotional resilience	</a:t>
              </a:r>
              <a:endParaRPr kumimoji="0" lang="en-US" sz="1400" b="1" i="0" u="none" strike="noStrike" cap="none" normalizeH="0" baseline="0" dirty="0">
                <a:ln>
                  <a:noFill/>
                </a:ln>
                <a:solidFill>
                  <a:schemeClr val="tx1"/>
                </a:solidFill>
                <a:effectLst/>
              </a:endParaRPr>
            </a:p>
          </p:txBody>
        </p:sp>
        <p:pic>
          <p:nvPicPr>
            <p:cNvPr id="9" name="Picture 8" descr="Teamwork.png">
              <a:extLst>
                <a:ext uri="{FF2B5EF4-FFF2-40B4-BE49-F238E27FC236}">
                  <a16:creationId xmlns:a16="http://schemas.microsoft.com/office/drawing/2014/main" id="{B542DCBC-358C-D0AF-EBE4-25B67A123331}"/>
                </a:ext>
              </a:extLst>
            </p:cNvPr>
            <p:cNvPicPr>
              <a:picLocks noChangeAspect="1"/>
            </p:cNvPicPr>
            <p:nvPr/>
          </p:nvPicPr>
          <p:blipFill>
            <a:blip r:embed="rId3"/>
            <a:stretch>
              <a:fillRect/>
            </a:stretch>
          </p:blipFill>
          <p:spPr>
            <a:xfrm>
              <a:off x="2638603" y="5226647"/>
              <a:ext cx="522043" cy="435813"/>
            </a:xfrm>
            <a:prstGeom prst="rect">
              <a:avLst/>
            </a:prstGeom>
          </p:spPr>
        </p:pic>
      </p:grpSp>
      <p:grpSp>
        <p:nvGrpSpPr>
          <p:cNvPr id="32" name="Group 31">
            <a:extLst>
              <a:ext uri="{FF2B5EF4-FFF2-40B4-BE49-F238E27FC236}">
                <a16:creationId xmlns:a16="http://schemas.microsoft.com/office/drawing/2014/main" id="{1D0F046D-39EA-3679-8473-D714CB6F01AF}"/>
              </a:ext>
            </a:extLst>
          </p:cNvPr>
          <p:cNvGrpSpPr/>
          <p:nvPr/>
        </p:nvGrpSpPr>
        <p:grpSpPr>
          <a:xfrm>
            <a:off x="5817905" y="4150327"/>
            <a:ext cx="3180659" cy="811224"/>
            <a:chOff x="5020509" y="4953116"/>
            <a:chExt cx="3180659" cy="811224"/>
          </a:xfrm>
        </p:grpSpPr>
        <p:sp>
          <p:nvSpPr>
            <p:cNvPr id="29" name="Rectangle: Rounded Corners 28">
              <a:extLst>
                <a:ext uri="{FF2B5EF4-FFF2-40B4-BE49-F238E27FC236}">
                  <a16:creationId xmlns:a16="http://schemas.microsoft.com/office/drawing/2014/main" id="{3F494EE5-00E4-7C81-72FE-15D7C32815FF}"/>
                </a:ext>
              </a:extLst>
            </p:cNvPr>
            <p:cNvSpPr/>
            <p:nvPr/>
          </p:nvSpPr>
          <p:spPr>
            <a:xfrm>
              <a:off x="5020509" y="4953116"/>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5190930" y="5184566"/>
              <a:ext cx="2423820" cy="5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err="1">
                  <a:ln>
                    <a:noFill/>
                  </a:ln>
                  <a:solidFill>
                    <a:schemeClr val="tx1"/>
                  </a:solidFill>
                  <a:effectLst/>
                  <a:ea typeface="ÇlÇr ñæí©" charset="0"/>
                </a:rPr>
                <a:t>Behavioural</a:t>
              </a:r>
              <a:r>
                <a:rPr kumimoji="0" lang="en-US" sz="1400" b="1" i="0" u="none" strike="noStrike" cap="none" normalizeH="0" baseline="0" dirty="0">
                  <a:ln>
                    <a:noFill/>
                  </a:ln>
                  <a:solidFill>
                    <a:schemeClr val="tx1"/>
                  </a:solidFill>
                  <a:effectLst/>
                  <a:ea typeface="ÇlÇr ñæí©" charset="0"/>
                </a:rPr>
                <a:t> Implications</a:t>
              </a:r>
            </a:p>
            <a:p>
              <a:endParaRPr kumimoji="0" lang="en-US" sz="1400" b="0" i="0" u="none" strike="noStrike" cap="none" normalizeH="0" baseline="0" dirty="0">
                <a:ln>
                  <a:noFill/>
                </a:ln>
                <a:solidFill>
                  <a:schemeClr val="tx1"/>
                </a:solidFill>
                <a:effectLst/>
              </a:endParaRPr>
            </a:p>
          </p:txBody>
        </p:sp>
        <p:pic>
          <p:nvPicPr>
            <p:cNvPr id="10" name="Picture 9" descr="emotion angry.png">
              <a:extLst>
                <a:ext uri="{FF2B5EF4-FFF2-40B4-BE49-F238E27FC236}">
                  <a16:creationId xmlns:a16="http://schemas.microsoft.com/office/drawing/2014/main" id="{DD58AC60-A593-86FC-168B-281569AA1424}"/>
                </a:ext>
              </a:extLst>
            </p:cNvPr>
            <p:cNvPicPr>
              <a:picLocks noChangeAspect="1"/>
            </p:cNvPicPr>
            <p:nvPr/>
          </p:nvPicPr>
          <p:blipFill>
            <a:blip r:embed="rId4"/>
            <a:stretch>
              <a:fillRect/>
            </a:stretch>
          </p:blipFill>
          <p:spPr>
            <a:xfrm>
              <a:off x="7500686" y="5017282"/>
              <a:ext cx="475536" cy="475536"/>
            </a:xfrm>
            <a:prstGeom prst="rect">
              <a:avLst/>
            </a:prstGeom>
          </p:spPr>
        </p:pic>
      </p:grpSp>
      <p:grpSp>
        <p:nvGrpSpPr>
          <p:cNvPr id="31" name="Group 30">
            <a:extLst>
              <a:ext uri="{FF2B5EF4-FFF2-40B4-BE49-F238E27FC236}">
                <a16:creationId xmlns:a16="http://schemas.microsoft.com/office/drawing/2014/main" id="{176E4BC1-899C-29C3-0C87-4BC95EFB5FBA}"/>
              </a:ext>
            </a:extLst>
          </p:cNvPr>
          <p:cNvGrpSpPr/>
          <p:nvPr/>
        </p:nvGrpSpPr>
        <p:grpSpPr>
          <a:xfrm>
            <a:off x="3081056" y="4865007"/>
            <a:ext cx="2797482" cy="664062"/>
            <a:chOff x="2871799" y="5611306"/>
            <a:chExt cx="2797482" cy="664062"/>
          </a:xfrm>
        </p:grpSpPr>
        <p:sp>
          <p:nvSpPr>
            <p:cNvPr id="28" name="Rectangle: Rounded Corners 27">
              <a:extLst>
                <a:ext uri="{FF2B5EF4-FFF2-40B4-BE49-F238E27FC236}">
                  <a16:creationId xmlns:a16="http://schemas.microsoft.com/office/drawing/2014/main" id="{359A82B7-3DB6-0615-8417-E41E26B1D2BA}"/>
                </a:ext>
              </a:extLst>
            </p:cNvPr>
            <p:cNvSpPr/>
            <p:nvPr/>
          </p:nvSpPr>
          <p:spPr>
            <a:xfrm>
              <a:off x="2871799" y="5611306"/>
              <a:ext cx="2797482"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185442" y="5854705"/>
              <a:ext cx="2231665" cy="28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Mood Regulation</a:t>
              </a:r>
              <a:endParaRPr kumimoji="0" lang="en-US" sz="1400" b="0" i="0" u="none" strike="noStrike" cap="none" normalizeH="0" baseline="0" dirty="0">
                <a:ln>
                  <a:noFill/>
                </a:ln>
                <a:solidFill>
                  <a:schemeClr val="tx1"/>
                </a:solidFill>
                <a:effectLst/>
              </a:endParaRPr>
            </a:p>
          </p:txBody>
        </p:sp>
        <p:pic>
          <p:nvPicPr>
            <p:cNvPr id="11" name="Picture 10" descr="Icon&#10;&#10;Description automatically generated">
              <a:extLst>
                <a:ext uri="{FF2B5EF4-FFF2-40B4-BE49-F238E27FC236}">
                  <a16:creationId xmlns:a16="http://schemas.microsoft.com/office/drawing/2014/main" id="{B2700F11-6DC6-CB2A-1E93-A01D959B53C6}"/>
                </a:ext>
              </a:extLst>
            </p:cNvPr>
            <p:cNvPicPr>
              <a:picLocks noChangeAspect="1"/>
            </p:cNvPicPr>
            <p:nvPr/>
          </p:nvPicPr>
          <p:blipFill>
            <a:blip r:embed="rId5"/>
            <a:stretch>
              <a:fillRect/>
            </a:stretch>
          </p:blipFill>
          <p:spPr>
            <a:xfrm>
              <a:off x="4885602" y="5703136"/>
              <a:ext cx="510224" cy="492119"/>
            </a:xfrm>
            <a:prstGeom prst="rect">
              <a:avLst/>
            </a:prstGeom>
          </p:spPr>
        </p:pic>
      </p:grpSp>
      <p:sp>
        <p:nvSpPr>
          <p:cNvPr id="12" name="Text Box 2"/>
          <p:cNvSpPr txBox="1">
            <a:spLocks noChangeArrowheads="1"/>
          </p:cNvSpPr>
          <p:nvPr/>
        </p:nvSpPr>
        <p:spPr bwMode="auto">
          <a:xfrm>
            <a:off x="235143" y="1657279"/>
            <a:ext cx="8489309"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The Impact of sleep on daily functioning and emotional well-being</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grpSp>
        <p:nvGrpSpPr>
          <p:cNvPr id="22" name="Group 21">
            <a:extLst>
              <a:ext uri="{FF2B5EF4-FFF2-40B4-BE49-F238E27FC236}">
                <a16:creationId xmlns:a16="http://schemas.microsoft.com/office/drawing/2014/main" id="{845DDE63-B887-48B6-A14B-FC22273EBBA2}"/>
              </a:ext>
            </a:extLst>
          </p:cNvPr>
          <p:cNvGrpSpPr/>
          <p:nvPr/>
        </p:nvGrpSpPr>
        <p:grpSpPr>
          <a:xfrm>
            <a:off x="151307" y="3608623"/>
            <a:ext cx="2869589" cy="803624"/>
            <a:chOff x="88541" y="2096032"/>
            <a:chExt cx="2985710" cy="803624"/>
          </a:xfrm>
        </p:grpSpPr>
        <p:sp>
          <p:nvSpPr>
            <p:cNvPr id="8" name="Rectangle: Rounded Corners 7">
              <a:extLst>
                <a:ext uri="{FF2B5EF4-FFF2-40B4-BE49-F238E27FC236}">
                  <a16:creationId xmlns:a16="http://schemas.microsoft.com/office/drawing/2014/main" id="{78297ABF-8067-C08B-2D3E-CC93536CFDCB}"/>
                </a:ext>
              </a:extLst>
            </p:cNvPr>
            <p:cNvSpPr/>
            <p:nvPr/>
          </p:nvSpPr>
          <p:spPr>
            <a:xfrm>
              <a:off x="88541" y="2096032"/>
              <a:ext cx="2985710" cy="6914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Box 1"/>
            <p:cNvSpPr txBox="1">
              <a:spLocks noChangeArrowheads="1"/>
            </p:cNvSpPr>
            <p:nvPr/>
          </p:nvSpPr>
          <p:spPr bwMode="auto">
            <a:xfrm>
              <a:off x="293118" y="2318463"/>
              <a:ext cx="2527874" cy="5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Academic Performance</a:t>
              </a:r>
              <a:endParaRPr kumimoji="0" lang="en-US" sz="1400" b="0" i="0" u="none" strike="noStrike" cap="none" normalizeH="0" baseline="0" dirty="0">
                <a:ln>
                  <a:noFill/>
                </a:ln>
                <a:solidFill>
                  <a:schemeClr val="tx1"/>
                </a:solidFill>
                <a:effectLst/>
              </a:endParaRPr>
            </a:p>
            <a:p>
              <a:endParaRPr lang="en-GB" sz="1400" dirty="0"/>
            </a:p>
          </p:txBody>
        </p:sp>
        <p:pic>
          <p:nvPicPr>
            <p:cNvPr id="16" name="Picture 5" descr="K:\Communications\Design\Logos and icons\icons\New icons\graph progress.png">
              <a:extLst>
                <a:ext uri="{FF2B5EF4-FFF2-40B4-BE49-F238E27FC236}">
                  <a16:creationId xmlns:a16="http://schemas.microsoft.com/office/drawing/2014/main" id="{2263CAB8-00A9-2E84-AF77-8946CBDEB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792" y="2190970"/>
              <a:ext cx="438372" cy="423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7264ED40-AF10-7F51-83B3-08C23ACC9775}"/>
              </a:ext>
            </a:extLst>
          </p:cNvPr>
          <p:cNvGrpSpPr/>
          <p:nvPr/>
        </p:nvGrpSpPr>
        <p:grpSpPr>
          <a:xfrm>
            <a:off x="6060772" y="2567292"/>
            <a:ext cx="2937792" cy="817575"/>
            <a:chOff x="6110344" y="2114030"/>
            <a:chExt cx="2937792" cy="817575"/>
          </a:xfrm>
        </p:grpSpPr>
        <p:sp>
          <p:nvSpPr>
            <p:cNvPr id="24" name="Rectangle: Rounded Corners 23">
              <a:extLst>
                <a:ext uri="{FF2B5EF4-FFF2-40B4-BE49-F238E27FC236}">
                  <a16:creationId xmlns:a16="http://schemas.microsoft.com/office/drawing/2014/main" id="{F2E45AB7-1B39-3CB4-B91F-AA1420201C8B}"/>
                </a:ext>
              </a:extLst>
            </p:cNvPr>
            <p:cNvSpPr/>
            <p:nvPr/>
          </p:nvSpPr>
          <p:spPr>
            <a:xfrm>
              <a:off x="6110344" y="2114030"/>
              <a:ext cx="2837470" cy="8175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6210666" y="2316584"/>
              <a:ext cx="2837470" cy="51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Concentration and Focus</a:t>
              </a:r>
              <a:endParaRPr kumimoji="0" lang="en-US" sz="1400" b="0" i="0" u="none" strike="noStrike" cap="none" normalizeH="0" baseline="0" dirty="0">
                <a:ln>
                  <a:noFill/>
                </a:ln>
                <a:solidFill>
                  <a:schemeClr val="tx1"/>
                </a:solidFill>
                <a:effectLst/>
              </a:endParaRPr>
            </a:p>
            <a:p>
              <a:endParaRPr lang="en-GB" sz="1400" dirty="0"/>
            </a:p>
          </p:txBody>
        </p:sp>
        <p:pic>
          <p:nvPicPr>
            <p:cNvPr id="17" name="Picture 7" descr="K:\Communications\Design\Logos and icons\icons\New icons\Physical health.png">
              <a:extLst>
                <a:ext uri="{FF2B5EF4-FFF2-40B4-BE49-F238E27FC236}">
                  <a16:creationId xmlns:a16="http://schemas.microsoft.com/office/drawing/2014/main" id="{37D63355-FF93-3480-4277-6F0ED78D9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192" y="2190970"/>
              <a:ext cx="459530" cy="576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A8A7CBD-6242-F5C1-60F3-B7648DF8E72E}"/>
              </a:ext>
            </a:extLst>
          </p:cNvPr>
          <p:cNvGrpSpPr/>
          <p:nvPr/>
        </p:nvGrpSpPr>
        <p:grpSpPr>
          <a:xfrm>
            <a:off x="3083229" y="2980685"/>
            <a:ext cx="2869589" cy="752535"/>
            <a:chOff x="3081574" y="2009845"/>
            <a:chExt cx="2869589" cy="752535"/>
          </a:xfrm>
        </p:grpSpPr>
        <p:sp>
          <p:nvSpPr>
            <p:cNvPr id="23" name="Rectangle: Rounded Corners 22">
              <a:extLst>
                <a:ext uri="{FF2B5EF4-FFF2-40B4-BE49-F238E27FC236}">
                  <a16:creationId xmlns:a16="http://schemas.microsoft.com/office/drawing/2014/main" id="{1F0A4819-9F15-9106-52EC-427ABA018D49}"/>
                </a:ext>
              </a:extLst>
            </p:cNvPr>
            <p:cNvSpPr/>
            <p:nvPr/>
          </p:nvSpPr>
          <p:spPr>
            <a:xfrm>
              <a:off x="3081574" y="2009845"/>
              <a:ext cx="2869589" cy="752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330311" y="2318463"/>
              <a:ext cx="2527874" cy="38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Memory Consolidation</a:t>
              </a:r>
              <a:endParaRPr kumimoji="0" lang="en-US" sz="1400" b="0" i="0" u="none" strike="noStrike" cap="none" normalizeH="0" baseline="0" dirty="0">
                <a:ln>
                  <a:noFill/>
                </a:ln>
                <a:solidFill>
                  <a:schemeClr val="tx1"/>
                </a:solidFill>
                <a:effectLst/>
              </a:endParaRPr>
            </a:p>
            <a:p>
              <a:endParaRPr lang="en-GB" sz="1400" dirty="0"/>
            </a:p>
          </p:txBody>
        </p:sp>
        <p:pic>
          <p:nvPicPr>
            <p:cNvPr id="18" name="Picture 17" descr="Thinking.png">
              <a:extLst>
                <a:ext uri="{FF2B5EF4-FFF2-40B4-BE49-F238E27FC236}">
                  <a16:creationId xmlns:a16="http://schemas.microsoft.com/office/drawing/2014/main" id="{E34DAFAA-6B29-A2A7-A4D3-A164150AD7DA}"/>
                </a:ext>
              </a:extLst>
            </p:cNvPr>
            <p:cNvPicPr>
              <a:picLocks noChangeAspect="1"/>
            </p:cNvPicPr>
            <p:nvPr/>
          </p:nvPicPr>
          <p:blipFill>
            <a:blip r:embed="rId8"/>
            <a:stretch>
              <a:fillRect/>
            </a:stretch>
          </p:blipFill>
          <p:spPr>
            <a:xfrm>
              <a:off x="5394171" y="2133071"/>
              <a:ext cx="438372" cy="481315"/>
            </a:xfrm>
            <a:prstGeom prst="rect">
              <a:avLst/>
            </a:prstGeom>
          </p:spPr>
        </p:pic>
      </p:grpSp>
      <p:pic>
        <p:nvPicPr>
          <p:cNvPr id="7" name="Picture 6" descr="K:\Communications\Design\Logos and icons\icons\New icons\Reflections.png">
            <a:extLst>
              <a:ext uri="{FF2B5EF4-FFF2-40B4-BE49-F238E27FC236}">
                <a16:creationId xmlns:a16="http://schemas.microsoft.com/office/drawing/2014/main" id="{0BDF0FFF-E580-7046-97C2-5EC53E130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7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87F13-16E5-D14D-A19A-AB8A02A0B9A9}"/>
              </a:ext>
            </a:extLst>
          </p:cNvPr>
          <p:cNvSpPr txBox="1"/>
          <p:nvPr/>
        </p:nvSpPr>
        <p:spPr>
          <a:xfrm>
            <a:off x="241325" y="2887558"/>
            <a:ext cx="5391825" cy="304698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Have a bedtime routine such as, brush teeth,</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put pyjamas on, read a book, go to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bed at the same time every night.</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Try to avoid screen time just before bed!</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Wake-up at the same time every morning.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Eat breakfast, lunch and tea - Eating regularly.</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Routine is in your control – This is so important to help you to feel safe and happy </a:t>
            </a:r>
          </a:p>
        </p:txBody>
      </p:sp>
      <p:pic>
        <p:nvPicPr>
          <p:cNvPr id="10" name="Picture 9" descr="tooth brush.png">
            <a:extLst>
              <a:ext uri="{FF2B5EF4-FFF2-40B4-BE49-F238E27FC236}">
                <a16:creationId xmlns:a16="http://schemas.microsoft.com/office/drawing/2014/main" id="{77736780-1BA1-86FB-0606-344F61BB5C4B}"/>
              </a:ext>
            </a:extLst>
          </p:cNvPr>
          <p:cNvPicPr>
            <a:picLocks noChangeAspect="1"/>
          </p:cNvPicPr>
          <p:nvPr/>
        </p:nvPicPr>
        <p:blipFill>
          <a:blip r:embed="rId3"/>
          <a:stretch>
            <a:fillRect/>
          </a:stretch>
        </p:blipFill>
        <p:spPr>
          <a:xfrm>
            <a:off x="5899402" y="2500673"/>
            <a:ext cx="2367694" cy="486625"/>
          </a:xfrm>
          <a:prstGeom prst="rect">
            <a:avLst/>
          </a:prstGeom>
        </p:spPr>
      </p:pic>
      <p:pic>
        <p:nvPicPr>
          <p:cNvPr id="11" name="Picture 12" descr="C:\Users\kate.henry\Desktop\Icons\Hospital bed.png">
            <a:extLst>
              <a:ext uri="{FF2B5EF4-FFF2-40B4-BE49-F238E27FC236}">
                <a16:creationId xmlns:a16="http://schemas.microsoft.com/office/drawing/2014/main" id="{932C9982-A57B-7802-DB3B-46B8C30C0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02" y="3208010"/>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8CD525-5FC4-C5D2-FEF0-4427D2062EC5}"/>
              </a:ext>
            </a:extLst>
          </p:cNvPr>
          <p:cNvPicPr>
            <a:picLocks noChangeAspect="1"/>
          </p:cNvPicPr>
          <p:nvPr/>
        </p:nvPicPr>
        <p:blipFill>
          <a:blip r:embed="rId5"/>
          <a:stretch>
            <a:fillRect/>
          </a:stretch>
        </p:blipFill>
        <p:spPr>
          <a:xfrm>
            <a:off x="5888115" y="3517179"/>
            <a:ext cx="743776" cy="1304657"/>
          </a:xfrm>
          <a:prstGeom prst="rect">
            <a:avLst/>
          </a:prstGeom>
        </p:spPr>
      </p:pic>
      <p:pic>
        <p:nvPicPr>
          <p:cNvPr id="14" name="Picture 13" descr="Cross.png">
            <a:extLst>
              <a:ext uri="{FF2B5EF4-FFF2-40B4-BE49-F238E27FC236}">
                <a16:creationId xmlns:a16="http://schemas.microsoft.com/office/drawing/2014/main" id="{3238E3DC-FD28-359B-5101-3C2326B455B0}"/>
              </a:ext>
            </a:extLst>
          </p:cNvPr>
          <p:cNvPicPr>
            <a:picLocks noChangeAspect="1"/>
          </p:cNvPicPr>
          <p:nvPr/>
        </p:nvPicPr>
        <p:blipFill>
          <a:blip r:embed="rId6"/>
          <a:stretch>
            <a:fillRect/>
          </a:stretch>
        </p:blipFill>
        <p:spPr>
          <a:xfrm>
            <a:off x="5774403" y="3590281"/>
            <a:ext cx="993775" cy="1006475"/>
          </a:xfrm>
          <a:prstGeom prst="rect">
            <a:avLst/>
          </a:prstGeom>
        </p:spPr>
      </p:pic>
      <p:pic>
        <p:nvPicPr>
          <p:cNvPr id="15" name="Picture 14">
            <a:extLst>
              <a:ext uri="{FF2B5EF4-FFF2-40B4-BE49-F238E27FC236}">
                <a16:creationId xmlns:a16="http://schemas.microsoft.com/office/drawing/2014/main" id="{B50C18CF-951E-0EFA-DF70-DE104F357C16}"/>
              </a:ext>
            </a:extLst>
          </p:cNvPr>
          <p:cNvPicPr>
            <a:picLocks noChangeAspect="1"/>
          </p:cNvPicPr>
          <p:nvPr/>
        </p:nvPicPr>
        <p:blipFill>
          <a:blip r:embed="rId7"/>
          <a:stretch>
            <a:fillRect/>
          </a:stretch>
        </p:blipFill>
        <p:spPr>
          <a:xfrm>
            <a:off x="7129682" y="4169508"/>
            <a:ext cx="1755800" cy="1133954"/>
          </a:xfrm>
          <a:prstGeom prst="rect">
            <a:avLst/>
          </a:prstGeom>
        </p:spPr>
      </p:pic>
      <p:pic>
        <p:nvPicPr>
          <p:cNvPr id="16" name="Picture 15">
            <a:extLst>
              <a:ext uri="{FF2B5EF4-FFF2-40B4-BE49-F238E27FC236}">
                <a16:creationId xmlns:a16="http://schemas.microsoft.com/office/drawing/2014/main" id="{22607B6B-C4EF-98A1-1B27-072CC581BBE2}"/>
              </a:ext>
            </a:extLst>
          </p:cNvPr>
          <p:cNvPicPr>
            <a:picLocks noChangeAspect="1"/>
          </p:cNvPicPr>
          <p:nvPr/>
        </p:nvPicPr>
        <p:blipFill>
          <a:blip r:embed="rId8"/>
          <a:stretch>
            <a:fillRect/>
          </a:stretch>
        </p:blipFill>
        <p:spPr>
          <a:xfrm>
            <a:off x="5774403" y="5198398"/>
            <a:ext cx="1103472" cy="1231499"/>
          </a:xfrm>
          <a:prstGeom prst="rect">
            <a:avLst/>
          </a:prstGeom>
        </p:spPr>
      </p:pic>
      <p:sp>
        <p:nvSpPr>
          <p:cNvPr id="2" name="Text Box 2">
            <a:extLst>
              <a:ext uri="{FF2B5EF4-FFF2-40B4-BE49-F238E27FC236}">
                <a16:creationId xmlns:a16="http://schemas.microsoft.com/office/drawing/2014/main" id="{A952C683-B81A-141A-1B98-6579F84DB41C}"/>
              </a:ext>
            </a:extLst>
          </p:cNvPr>
          <p:cNvSpPr txBox="1">
            <a:spLocks noChangeArrowheads="1"/>
          </p:cNvSpPr>
          <p:nvPr/>
        </p:nvSpPr>
        <p:spPr bwMode="auto">
          <a:xfrm>
            <a:off x="241325" y="1870917"/>
            <a:ext cx="9072496"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Suggestions for a healthy bedtime routine</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pic>
        <p:nvPicPr>
          <p:cNvPr id="3" name="Picture 2" descr="K:\Communications\Design\Logos and icons\icons\New icons\Reflections.png">
            <a:extLst>
              <a:ext uri="{FF2B5EF4-FFF2-40B4-BE49-F238E27FC236}">
                <a16:creationId xmlns:a16="http://schemas.microsoft.com/office/drawing/2014/main" id="{8CB948D0-0320-F278-5C1B-318C0A7EF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09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DFDF-3734-3753-20FF-D1E2CA3D9BC8}"/>
            </a:ext>
          </a:extLst>
        </p:cNvPr>
        <p:cNvGrpSpPr/>
        <p:nvPr/>
      </p:nvGrpSpPr>
      <p:grpSpPr>
        <a:xfrm>
          <a:off x="0" y="0"/>
          <a:ext cx="0" cy="0"/>
          <a:chOff x="0" y="0"/>
          <a:chExt cx="0" cy="0"/>
        </a:xfrm>
      </p:grpSpPr>
      <p:sp>
        <p:nvSpPr>
          <p:cNvPr id="2" name="Text Box 1">
            <a:extLst>
              <a:ext uri="{FF2B5EF4-FFF2-40B4-BE49-F238E27FC236}">
                <a16:creationId xmlns:a16="http://schemas.microsoft.com/office/drawing/2014/main" id="{03EB4E71-DFB2-E6D1-61A5-7D521676F964}"/>
              </a:ext>
            </a:extLst>
          </p:cNvPr>
          <p:cNvSpPr txBox="1">
            <a:spLocks noChangeArrowheads="1"/>
          </p:cNvSpPr>
          <p:nvPr/>
        </p:nvSpPr>
        <p:spPr bwMode="auto">
          <a:xfrm>
            <a:off x="758902" y="1590048"/>
            <a:ext cx="512078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BREATHING PRACTICES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3A9887E-C6F9-2E82-B5AC-E297AD03342A}"/>
              </a:ext>
            </a:extLst>
          </p:cNvPr>
          <p:cNvPicPr>
            <a:picLocks noChangeAspect="1"/>
          </p:cNvPicPr>
          <p:nvPr/>
        </p:nvPicPr>
        <p:blipFill>
          <a:blip r:embed="rId3"/>
          <a:stretch>
            <a:fillRect/>
          </a:stretch>
        </p:blipFill>
        <p:spPr>
          <a:xfrm>
            <a:off x="291942" y="1496519"/>
            <a:ext cx="398135" cy="54155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9590E1A-0B13-1DCE-34C2-6D3949E17E87}"/>
                  </a:ext>
                </a:extLst>
              </p14:cNvPr>
              <p14:cNvContentPartPr/>
              <p14:nvPr/>
            </p14:nvContentPartPr>
            <p14:xfrm>
              <a:off x="7098311" y="4743148"/>
              <a:ext cx="312480" cy="163440"/>
            </p14:xfrm>
          </p:contentPart>
        </mc:Choice>
        <mc:Fallback xmlns="">
          <p:pic>
            <p:nvPicPr>
              <p:cNvPr id="6" name="Ink 5">
                <a:extLst>
                  <a:ext uri="{FF2B5EF4-FFF2-40B4-BE49-F238E27FC236}">
                    <a16:creationId xmlns:a16="http://schemas.microsoft.com/office/drawing/2014/main" id="{B9590E1A-0B13-1DCE-34C2-6D3949E17E87}"/>
                  </a:ext>
                </a:extLst>
              </p:cNvPr>
              <p:cNvPicPr/>
              <p:nvPr/>
            </p:nvPicPr>
            <p:blipFill>
              <a:blip r:embed="rId5"/>
              <a:stretch>
                <a:fillRect/>
              </a:stretch>
            </p:blipFill>
            <p:spPr>
              <a:xfrm>
                <a:off x="7044311" y="4635508"/>
                <a:ext cx="42012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C24D742-1DD0-D6BD-6430-59CE37B7884B}"/>
                  </a:ext>
                </a:extLst>
              </p14:cNvPr>
              <p14:cNvContentPartPr/>
              <p14:nvPr/>
            </p14:nvContentPartPr>
            <p14:xfrm>
              <a:off x="7206671" y="4794628"/>
              <a:ext cx="112680" cy="485640"/>
            </p14:xfrm>
          </p:contentPart>
        </mc:Choice>
        <mc:Fallback xmlns="">
          <p:pic>
            <p:nvPicPr>
              <p:cNvPr id="7" name="Ink 6">
                <a:extLst>
                  <a:ext uri="{FF2B5EF4-FFF2-40B4-BE49-F238E27FC236}">
                    <a16:creationId xmlns:a16="http://schemas.microsoft.com/office/drawing/2014/main" id="{8C24D742-1DD0-D6BD-6430-59CE37B7884B}"/>
                  </a:ext>
                </a:extLst>
              </p:cNvPr>
              <p:cNvPicPr/>
              <p:nvPr/>
            </p:nvPicPr>
            <p:blipFill>
              <a:blip r:embed="rId7"/>
              <a:stretch>
                <a:fillRect/>
              </a:stretch>
            </p:blipFill>
            <p:spPr>
              <a:xfrm>
                <a:off x="7153031" y="4686628"/>
                <a:ext cx="220320" cy="70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FFA1A0D-3136-05F1-68D5-277F641743C9}"/>
                  </a:ext>
                </a:extLst>
              </p14:cNvPr>
              <p14:cNvContentPartPr/>
              <p14:nvPr/>
            </p14:nvContentPartPr>
            <p14:xfrm>
              <a:off x="5669111" y="2689348"/>
              <a:ext cx="4680" cy="360"/>
            </p14:xfrm>
          </p:contentPart>
        </mc:Choice>
        <mc:Fallback xmlns="">
          <p:pic>
            <p:nvPicPr>
              <p:cNvPr id="8" name="Ink 7">
                <a:extLst>
                  <a:ext uri="{FF2B5EF4-FFF2-40B4-BE49-F238E27FC236}">
                    <a16:creationId xmlns:a16="http://schemas.microsoft.com/office/drawing/2014/main" id="{EFFA1A0D-3136-05F1-68D5-277F641743C9}"/>
                  </a:ext>
                </a:extLst>
              </p:cNvPr>
              <p:cNvPicPr/>
              <p:nvPr/>
            </p:nvPicPr>
            <p:blipFill>
              <a:blip r:embed="rId9"/>
              <a:stretch>
                <a:fillRect/>
              </a:stretch>
            </p:blipFill>
            <p:spPr>
              <a:xfrm>
                <a:off x="5615471" y="2581708"/>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FA64911-F1CD-4743-B3D4-370FECEAB80C}"/>
                  </a:ext>
                </a:extLst>
              </p14:cNvPr>
              <p14:cNvContentPartPr/>
              <p14:nvPr/>
            </p14:nvContentPartPr>
            <p14:xfrm>
              <a:off x="4356911" y="3678988"/>
              <a:ext cx="360" cy="360"/>
            </p14:xfrm>
          </p:contentPart>
        </mc:Choice>
        <mc:Fallback xmlns="">
          <p:pic>
            <p:nvPicPr>
              <p:cNvPr id="9" name="Ink 8">
                <a:extLst>
                  <a:ext uri="{FF2B5EF4-FFF2-40B4-BE49-F238E27FC236}">
                    <a16:creationId xmlns:a16="http://schemas.microsoft.com/office/drawing/2014/main" id="{5FA64911-F1CD-4743-B3D4-370FECEAB80C}"/>
                  </a:ext>
                </a:extLst>
              </p:cNvPr>
              <p:cNvPicPr/>
              <p:nvPr/>
            </p:nvPicPr>
            <p:blipFill>
              <a:blip r:embed="rId11"/>
              <a:stretch>
                <a:fillRect/>
              </a:stretch>
            </p:blipFill>
            <p:spPr>
              <a:xfrm>
                <a:off x="4303271" y="35713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1608B99-375F-B99E-7CAB-7FAD04A50CC9}"/>
                  </a:ext>
                </a:extLst>
              </p14:cNvPr>
              <p14:cNvContentPartPr/>
              <p14:nvPr/>
            </p14:nvContentPartPr>
            <p14:xfrm>
              <a:off x="6395231" y="5378548"/>
              <a:ext cx="1071000" cy="604080"/>
            </p14:xfrm>
          </p:contentPart>
        </mc:Choice>
        <mc:Fallback xmlns="">
          <p:pic>
            <p:nvPicPr>
              <p:cNvPr id="10" name="Ink 9">
                <a:extLst>
                  <a:ext uri="{FF2B5EF4-FFF2-40B4-BE49-F238E27FC236}">
                    <a16:creationId xmlns:a16="http://schemas.microsoft.com/office/drawing/2014/main" id="{41608B99-375F-B99E-7CAB-7FAD04A50CC9}"/>
                  </a:ext>
                </a:extLst>
              </p:cNvPr>
              <p:cNvPicPr/>
              <p:nvPr/>
            </p:nvPicPr>
            <p:blipFill>
              <a:blip r:embed="rId13"/>
              <a:stretch>
                <a:fillRect/>
              </a:stretch>
            </p:blipFill>
            <p:spPr>
              <a:xfrm>
                <a:off x="6341591" y="5270908"/>
                <a:ext cx="1178640" cy="819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53089CA-449A-50DA-F8F1-870D7FEFDB5C}"/>
                  </a:ext>
                </a:extLst>
              </p14:cNvPr>
              <p14:cNvContentPartPr/>
              <p14:nvPr/>
            </p14:nvContentPartPr>
            <p14:xfrm>
              <a:off x="7089671" y="4483948"/>
              <a:ext cx="367560" cy="1122120"/>
            </p14:xfrm>
          </p:contentPart>
        </mc:Choice>
        <mc:Fallback xmlns="">
          <p:pic>
            <p:nvPicPr>
              <p:cNvPr id="11" name="Ink 10">
                <a:extLst>
                  <a:ext uri="{FF2B5EF4-FFF2-40B4-BE49-F238E27FC236}">
                    <a16:creationId xmlns:a16="http://schemas.microsoft.com/office/drawing/2014/main" id="{C53089CA-449A-50DA-F8F1-870D7FEFDB5C}"/>
                  </a:ext>
                </a:extLst>
              </p:cNvPr>
              <p:cNvPicPr/>
              <p:nvPr/>
            </p:nvPicPr>
            <p:blipFill>
              <a:blip r:embed="rId15"/>
              <a:stretch>
                <a:fillRect/>
              </a:stretch>
            </p:blipFill>
            <p:spPr>
              <a:xfrm>
                <a:off x="7026671" y="4420948"/>
                <a:ext cx="493200" cy="1247760"/>
              </a:xfrm>
              <a:prstGeom prst="rect">
                <a:avLst/>
              </a:prstGeom>
            </p:spPr>
          </p:pic>
        </mc:Fallback>
      </mc:AlternateContent>
      <p:grpSp>
        <p:nvGrpSpPr>
          <p:cNvPr id="22" name="Group 21">
            <a:extLst>
              <a:ext uri="{FF2B5EF4-FFF2-40B4-BE49-F238E27FC236}">
                <a16:creationId xmlns:a16="http://schemas.microsoft.com/office/drawing/2014/main" id="{C4E18898-C22F-20B9-BE53-0845C6077786}"/>
              </a:ext>
            </a:extLst>
          </p:cNvPr>
          <p:cNvGrpSpPr/>
          <p:nvPr/>
        </p:nvGrpSpPr>
        <p:grpSpPr>
          <a:xfrm>
            <a:off x="1196246" y="2689708"/>
            <a:ext cx="6498278" cy="2424358"/>
            <a:chOff x="203736" y="2059590"/>
            <a:chExt cx="6498278" cy="2424358"/>
          </a:xfrm>
        </p:grpSpPr>
        <p:grpSp>
          <p:nvGrpSpPr>
            <p:cNvPr id="17" name="Group 16">
              <a:extLst>
                <a:ext uri="{FF2B5EF4-FFF2-40B4-BE49-F238E27FC236}">
                  <a16:creationId xmlns:a16="http://schemas.microsoft.com/office/drawing/2014/main" id="{B9A9AA64-D92F-0C21-F6D4-04D7C0EB06FB}"/>
                </a:ext>
              </a:extLst>
            </p:cNvPr>
            <p:cNvGrpSpPr/>
            <p:nvPr/>
          </p:nvGrpSpPr>
          <p:grpSpPr>
            <a:xfrm>
              <a:off x="203736" y="2059590"/>
              <a:ext cx="6498278" cy="2424358"/>
              <a:chOff x="203736" y="2059590"/>
              <a:chExt cx="6498278" cy="2424358"/>
            </a:xfrm>
          </p:grpSpPr>
          <p:sp>
            <p:nvSpPr>
              <p:cNvPr id="16" name="Rectangle 15">
                <a:extLst>
                  <a:ext uri="{FF2B5EF4-FFF2-40B4-BE49-F238E27FC236}">
                    <a16:creationId xmlns:a16="http://schemas.microsoft.com/office/drawing/2014/main" id="{B9DA8E10-912B-D7E5-4225-E524A4459DE3}"/>
                  </a:ext>
                </a:extLst>
              </p:cNvPr>
              <p:cNvSpPr/>
              <p:nvPr/>
            </p:nvSpPr>
            <p:spPr>
              <a:xfrm>
                <a:off x="203736" y="2059590"/>
                <a:ext cx="6498278" cy="2424358"/>
              </a:xfrm>
              <a:prstGeom prst="rect">
                <a:avLst/>
              </a:prstGeom>
              <a:solidFill>
                <a:srgbClr val="6AB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9CBD553-CA7A-1C40-F6B7-EB656EF0D587}"/>
                  </a:ext>
                </a:extLst>
              </p:cNvPr>
              <p:cNvSpPr/>
              <p:nvPr/>
            </p:nvSpPr>
            <p:spPr>
              <a:xfrm>
                <a:off x="277284" y="2133930"/>
                <a:ext cx="6360186" cy="22854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3E9330A-CA8F-2855-8F42-114BACDE189C}"/>
                </a:ext>
              </a:extLst>
            </p:cNvPr>
            <p:cNvSpPr txBox="1"/>
            <p:nvPr/>
          </p:nvSpPr>
          <p:spPr>
            <a:xfrm>
              <a:off x="3529227" y="2252052"/>
              <a:ext cx="2866004" cy="1938992"/>
            </a:xfrm>
            <a:prstGeom prst="rect">
              <a:avLst/>
            </a:prstGeom>
            <a:noFill/>
          </p:spPr>
          <p:txBody>
            <a:bodyPr wrap="square">
              <a:spAutoFit/>
            </a:bodyPr>
            <a:lstStyle/>
            <a:p>
              <a:pPr defTabSz="914400">
                <a:buClr>
                  <a:srgbClr val="6ABDFF"/>
                </a:buClr>
              </a:pPr>
              <a:r>
                <a:rPr lang="en-US" sz="2400" dirty="0">
                  <a:solidFill>
                    <a:srgbClr val="000000"/>
                  </a:solidFill>
                  <a:latin typeface="Berlin Sans FB" panose="020E0602020502020306" pitchFamily="34" charset="0"/>
                  <a:ea typeface="ÇlÇr ñæí©" charset="0"/>
                </a:rPr>
                <a:t>Square breathing</a:t>
              </a:r>
              <a:endParaRPr lang="en-US" sz="1600" dirty="0">
                <a:solidFill>
                  <a:srgbClr val="000000"/>
                </a:solidFill>
                <a:latin typeface="Berlin Sans FB" panose="020E0602020502020306" pitchFamily="34" charset="0"/>
                <a:ea typeface="ÇlÇr ñæí©" charset="0"/>
              </a:endParaRPr>
            </a:p>
            <a:p>
              <a:pPr defTabSz="914400">
                <a:buClr>
                  <a:srgbClr val="6ABDFF"/>
                </a:buClr>
              </a:pPr>
              <a:endParaRPr lang="en-US" sz="1600" dirty="0">
                <a:solidFill>
                  <a:srgbClr val="000000"/>
                </a:solidFill>
                <a:latin typeface="Berlin Sans FB" panose="020E0602020502020306" pitchFamily="34" charset="0"/>
                <a:ea typeface="ÇlÇr ñæí©" charset="0"/>
              </a:endParaRPr>
            </a:p>
            <a:p>
              <a:pPr defTabSz="914400">
                <a:buClr>
                  <a:srgbClr val="6ABDFF"/>
                </a:buClr>
              </a:pPr>
              <a:r>
                <a:rPr lang="en-US" sz="1600" dirty="0">
                  <a:solidFill>
                    <a:srgbClr val="000000"/>
                  </a:solidFill>
                  <a:latin typeface="Berlin Sans FB" panose="020E0602020502020306" pitchFamily="34" charset="0"/>
                  <a:ea typeface="ÇlÇr ñæí©" charset="0"/>
                </a:rPr>
                <a:t>Either draw a square in the air with your index finger or find a four-sided shape to focus your attention on when taking deep breaths in a square.</a:t>
              </a:r>
              <a:endParaRPr lang="en-US" sz="2400" dirty="0">
                <a:solidFill>
                  <a:srgbClr val="000000"/>
                </a:solidFill>
                <a:latin typeface="Berlin Sans FB" panose="020E0602020502020306" pitchFamily="34" charset="0"/>
                <a:ea typeface="ÇlÇr ñæí©" charset="0"/>
              </a:endParaRPr>
            </a:p>
          </p:txBody>
        </p:sp>
        <p:pic>
          <p:nvPicPr>
            <p:cNvPr id="5" name="Picture 4">
              <a:extLst>
                <a:ext uri="{FF2B5EF4-FFF2-40B4-BE49-F238E27FC236}">
                  <a16:creationId xmlns:a16="http://schemas.microsoft.com/office/drawing/2014/main" id="{4114EC33-5356-BA0C-6877-6EA627C1B2D7}"/>
                </a:ext>
              </a:extLst>
            </p:cNvPr>
            <p:cNvPicPr>
              <a:picLocks noChangeAspect="1"/>
            </p:cNvPicPr>
            <p:nvPr/>
          </p:nvPicPr>
          <p:blipFill>
            <a:blip r:embed="rId16"/>
            <a:srcRect l="9615" t="2419"/>
            <a:stretch/>
          </p:blipFill>
          <p:spPr>
            <a:xfrm>
              <a:off x="491009" y="2231586"/>
              <a:ext cx="2667350" cy="2137969"/>
            </a:xfrm>
            <a:prstGeom prst="rect">
              <a:avLst/>
            </a:prstGeom>
          </p:spPr>
        </p:pic>
      </p:grpSp>
    </p:spTree>
    <p:extLst>
      <p:ext uri="{BB962C8B-B14F-4D97-AF65-F5344CB8AC3E}">
        <p14:creationId xmlns:p14="http://schemas.microsoft.com/office/powerpoint/2010/main" val="184069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584D0736-8DB1-A0CA-460A-7576E2F51DD9}"/>
              </a:ext>
            </a:extLst>
          </p:cNvPr>
          <p:cNvSpPr txBox="1">
            <a:spLocks/>
          </p:cNvSpPr>
          <p:nvPr/>
        </p:nvSpPr>
        <p:spPr>
          <a:xfrm>
            <a:off x="410547" y="2011371"/>
            <a:ext cx="8431808" cy="393119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 created by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Clare Smith – Assistant Educational Mental Health Practitioner</a:t>
            </a:r>
          </a:p>
          <a:p>
            <a:pPr marL="0" indent="0">
              <a:buNone/>
            </a:pPr>
            <a:endParaRPr lang="en-GB" sz="2400" b="1" dirty="0">
              <a:solidFill>
                <a:srgbClr val="6ABDFF"/>
              </a:solidFill>
              <a:latin typeface="Arial" panose="020B0604020202020204" pitchFamily="34" charset="0"/>
              <a:cs typeface="Arial" panose="020B0604020202020204" pitchFamily="34" charset="0"/>
            </a:endParaRPr>
          </a:p>
          <a:p>
            <a:pPr marL="0" indent="0">
              <a:buNone/>
            </a:pPr>
            <a:r>
              <a:rPr lang="en-GB" sz="2400" b="1" dirty="0">
                <a:solidFill>
                  <a:srgbClr val="6ABDFF"/>
                </a:solidFill>
                <a:latin typeface="Arial" panose="020B0604020202020204" pitchFamily="34" charset="0"/>
                <a:cs typeface="Arial" panose="020B0604020202020204" pitchFamily="34" charset="0"/>
              </a:rPr>
              <a:t>Introductions</a:t>
            </a:r>
            <a:endParaRPr lang="en-GB" sz="2400" dirty="0">
              <a:solidFill>
                <a:srgbClr val="6ABDFF"/>
              </a:solidFill>
              <a:latin typeface="Arial" panose="020B0604020202020204" pitchFamily="34" charset="0"/>
              <a:cs typeface="Arial" panose="020B0604020202020204" pitchFamily="34" charset="0"/>
            </a:endParaRPr>
          </a:p>
          <a:p>
            <a:pPr marL="0" indent="0">
              <a:buFont typeface="Arial"/>
              <a:buNone/>
            </a:pPr>
            <a:endParaRPr lang="en-GB" sz="2000" dirty="0">
              <a:latin typeface="Arial" panose="020B0604020202020204" pitchFamily="34" charset="0"/>
              <a:cs typeface="Arial" panose="020B0604020202020204" pitchFamily="34" charset="0"/>
            </a:endParaRPr>
          </a:p>
          <a:p>
            <a:pPr marL="0" indent="0">
              <a:buFont typeface="Arial"/>
              <a:buNone/>
            </a:pPr>
            <a:r>
              <a:rPr lang="en-GB" sz="2400" b="1" dirty="0">
                <a:solidFill>
                  <a:srgbClr val="6ABDFF"/>
                </a:solidFill>
                <a:latin typeface="Arial" panose="020B0604020202020204" pitchFamily="34" charset="0"/>
                <a:cs typeface="Arial" panose="020B0604020202020204" pitchFamily="34" charset="0"/>
              </a:rPr>
              <a:t>What is Kirklees Keep in Mind? </a:t>
            </a:r>
          </a:p>
          <a:p>
            <a:r>
              <a:rPr lang="en-GB" sz="1800" dirty="0">
                <a:latin typeface="Arial" panose="020B0604020202020204" pitchFamily="34" charset="0"/>
                <a:cs typeface="Arial" panose="020B0604020202020204" pitchFamily="34" charset="0"/>
              </a:rPr>
              <a:t>Provide 1:1 interventions for children and young people to support their mental health</a:t>
            </a:r>
          </a:p>
          <a:p>
            <a:r>
              <a:rPr lang="en-GB" sz="1800" dirty="0">
                <a:latin typeface="Arial" panose="020B0604020202020204" pitchFamily="34" charset="0"/>
                <a:cs typeface="Arial" panose="020B0604020202020204" pitchFamily="34" charset="0"/>
              </a:rPr>
              <a:t>Advice and signposting to other services</a:t>
            </a:r>
          </a:p>
          <a:p>
            <a:r>
              <a:rPr lang="en-GB" sz="1800" dirty="0">
                <a:latin typeface="Arial" panose="020B0604020202020204" pitchFamily="34" charset="0"/>
                <a:cs typeface="Arial" panose="020B0604020202020204" pitchFamily="34" charset="0"/>
              </a:rPr>
              <a:t>Offer group work and workshops to CYP and families</a:t>
            </a:r>
          </a:p>
          <a:p>
            <a:endParaRPr lang="en-GB" sz="2000" dirty="0">
              <a:latin typeface="Arial" panose="020B0604020202020204" pitchFamily="34" charset="0"/>
              <a:cs typeface="Arial" panose="020B0604020202020204" pitchFamily="34" charset="0"/>
            </a:endParaRPr>
          </a:p>
          <a:p>
            <a:pPr marL="0" indent="0">
              <a:buFont typeface="Arial"/>
              <a:buNone/>
            </a:pPr>
            <a:endParaRPr lang="en-GB" sz="2600" dirty="0">
              <a:solidFill>
                <a:srgbClr val="005EC2"/>
              </a:solidFill>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49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C2A9A-FDE4-42F5-A51D-ABF0E35312C3}"/>
              </a:ext>
            </a:extLst>
          </p:cNvPr>
          <p:cNvSpPr txBox="1"/>
          <p:nvPr/>
        </p:nvSpPr>
        <p:spPr>
          <a:xfrm>
            <a:off x="403025" y="2460416"/>
            <a:ext cx="4736388" cy="4247317"/>
          </a:xfrm>
          <a:prstGeom prst="rect">
            <a:avLst/>
          </a:prstGeom>
          <a:noFill/>
        </p:spPr>
        <p:txBody>
          <a:bodyPr wrap="square" rtlCol="0">
            <a:spAutoFit/>
          </a:bodyPr>
          <a:lstStyle/>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Breathing techniques such as finger breathing or square breathing.</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Sleep sounds or meditations. Through apps such as calm and Headspace but also available on YouTube and various music outlets such as Apple or Amazon music and Spotify. </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Thinking about one positive / funny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memory.</a:t>
            </a:r>
          </a:p>
          <a:p>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Talking to your trusted adults or friends about your worries, don’t keep them to yourself.</a:t>
            </a:r>
            <a:endParaRPr lang="en-GB" dirty="0"/>
          </a:p>
        </p:txBody>
      </p:sp>
      <p:pic>
        <p:nvPicPr>
          <p:cNvPr id="6" name="Picture 5" descr="meditation.png">
            <a:extLst>
              <a:ext uri="{FF2B5EF4-FFF2-40B4-BE49-F238E27FC236}">
                <a16:creationId xmlns:a16="http://schemas.microsoft.com/office/drawing/2014/main" id="{374325CF-F39F-4313-A9A1-DDF9804F0E2E}"/>
              </a:ext>
            </a:extLst>
          </p:cNvPr>
          <p:cNvPicPr>
            <a:picLocks noChangeAspect="1"/>
          </p:cNvPicPr>
          <p:nvPr/>
        </p:nvPicPr>
        <p:blipFill>
          <a:blip r:embed="rId3"/>
          <a:stretch>
            <a:fillRect/>
          </a:stretch>
        </p:blipFill>
        <p:spPr>
          <a:xfrm>
            <a:off x="5281800" y="2188547"/>
            <a:ext cx="3264035" cy="2914859"/>
          </a:xfrm>
          <a:prstGeom prst="rect">
            <a:avLst/>
          </a:prstGeom>
        </p:spPr>
      </p:pic>
      <p:sp>
        <p:nvSpPr>
          <p:cNvPr id="2" name="Text Box 2">
            <a:extLst>
              <a:ext uri="{FF2B5EF4-FFF2-40B4-BE49-F238E27FC236}">
                <a16:creationId xmlns:a16="http://schemas.microsoft.com/office/drawing/2014/main" id="{E84B4ACA-6F65-80FF-4CA3-982DD2D07B09}"/>
              </a:ext>
            </a:extLst>
          </p:cNvPr>
          <p:cNvSpPr txBox="1">
            <a:spLocks noChangeArrowheads="1"/>
          </p:cNvSpPr>
          <p:nvPr/>
        </p:nvSpPr>
        <p:spPr bwMode="auto">
          <a:xfrm>
            <a:off x="435858" y="1779759"/>
            <a:ext cx="8252364"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3200" b="0" i="0" u="none" strike="noStrike" cap="none" normalizeH="0" baseline="0" dirty="0">
                <a:ln>
                  <a:noFill/>
                </a:ln>
                <a:solidFill>
                  <a:srgbClr val="6ABDFF"/>
                </a:solidFill>
                <a:effectLst/>
                <a:latin typeface="Arial Black" charset="0"/>
                <a:ea typeface="ÇlÇr ñæí©" charset="0"/>
              </a:rPr>
              <a:t>Practice Relaxation </a:t>
            </a:r>
            <a:r>
              <a:rPr lang="en-US" sz="3200" dirty="0">
                <a:solidFill>
                  <a:srgbClr val="6ABDFF"/>
                </a:solidFill>
                <a:latin typeface="Arial Black" charset="0"/>
                <a:ea typeface="ÇlÇr ñæí©" charset="0"/>
              </a:rPr>
              <a:t>S</a:t>
            </a:r>
            <a:r>
              <a:rPr kumimoji="0" lang="en-US" sz="3200" b="0" i="0" u="none" strike="noStrike" cap="none" normalizeH="0" baseline="0" dirty="0">
                <a:ln>
                  <a:noFill/>
                </a:ln>
                <a:solidFill>
                  <a:srgbClr val="6ABDFF"/>
                </a:solidFill>
                <a:effectLst/>
                <a:latin typeface="Arial Black" charset="0"/>
                <a:ea typeface="ÇlÇr ñæí©" charset="0"/>
              </a:rPr>
              <a:t>kills</a:t>
            </a:r>
          </a:p>
        </p:txBody>
      </p:sp>
      <p:pic>
        <p:nvPicPr>
          <p:cNvPr id="4" name="Picture 3" descr="Idea.png">
            <a:extLst>
              <a:ext uri="{FF2B5EF4-FFF2-40B4-BE49-F238E27FC236}">
                <a16:creationId xmlns:a16="http://schemas.microsoft.com/office/drawing/2014/main" id="{09564DAC-3B14-71AD-7B97-588BF95D41FB}"/>
              </a:ext>
            </a:extLst>
          </p:cNvPr>
          <p:cNvPicPr>
            <a:picLocks noChangeAspect="1"/>
          </p:cNvPicPr>
          <p:nvPr/>
        </p:nvPicPr>
        <p:blipFill>
          <a:blip r:embed="rId4"/>
          <a:stretch>
            <a:fillRect/>
          </a:stretch>
        </p:blipFill>
        <p:spPr>
          <a:xfrm>
            <a:off x="7933013" y="1854163"/>
            <a:ext cx="788041" cy="1071917"/>
          </a:xfrm>
          <a:prstGeom prst="rect">
            <a:avLst/>
          </a:prstGeom>
        </p:spPr>
      </p:pic>
    </p:spTree>
    <p:extLst>
      <p:ext uri="{BB962C8B-B14F-4D97-AF65-F5344CB8AC3E}">
        <p14:creationId xmlns:p14="http://schemas.microsoft.com/office/powerpoint/2010/main" val="969119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9E7C3A85-1B3A-B98C-DDE5-95DF5A8A99D9}"/>
              </a:ext>
            </a:extLst>
          </p:cNvPr>
          <p:cNvPicPr>
            <a:picLocks noChangeAspect="1"/>
          </p:cNvPicPr>
          <p:nvPr/>
        </p:nvPicPr>
        <p:blipFill>
          <a:blip r:embed="rId2"/>
          <a:stretch>
            <a:fillRect/>
          </a:stretch>
        </p:blipFill>
        <p:spPr>
          <a:xfrm>
            <a:off x="2538076" y="2430277"/>
            <a:ext cx="5026717" cy="2857197"/>
          </a:xfrm>
          <a:prstGeom prst="rect">
            <a:avLst/>
          </a:prstGeom>
        </p:spPr>
      </p:pic>
      <p:sp>
        <p:nvSpPr>
          <p:cNvPr id="3" name="TextBox 2">
            <a:extLst>
              <a:ext uri="{FF2B5EF4-FFF2-40B4-BE49-F238E27FC236}">
                <a16:creationId xmlns:a16="http://schemas.microsoft.com/office/drawing/2014/main" id="{81A00EA6-0C05-4A62-DDBD-3364DC180939}"/>
              </a:ext>
            </a:extLst>
          </p:cNvPr>
          <p:cNvSpPr txBox="1"/>
          <p:nvPr/>
        </p:nvSpPr>
        <p:spPr>
          <a:xfrm>
            <a:off x="4572000" y="3329682"/>
            <a:ext cx="2663887"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So what skills can help? </a:t>
            </a:r>
            <a:endParaRPr lang="en-GB" sz="2400" dirty="0">
              <a:solidFill>
                <a:srgbClr val="6ABDFF"/>
              </a:solidFill>
              <a:latin typeface="Arial Black" pitchFamily="34"/>
            </a:endParaRPr>
          </a:p>
        </p:txBody>
      </p:sp>
      <p:pic>
        <p:nvPicPr>
          <p:cNvPr id="2" name="Picture 1" descr="Idea.png">
            <a:extLst>
              <a:ext uri="{FF2B5EF4-FFF2-40B4-BE49-F238E27FC236}">
                <a16:creationId xmlns:a16="http://schemas.microsoft.com/office/drawing/2014/main" id="{D83B66C3-AFDF-2307-6585-01F5B7C549A5}"/>
              </a:ext>
            </a:extLst>
          </p:cNvPr>
          <p:cNvPicPr>
            <a:picLocks noChangeAspect="1"/>
          </p:cNvPicPr>
          <p:nvPr/>
        </p:nvPicPr>
        <p:blipFill>
          <a:blip r:embed="rId3"/>
          <a:stretch>
            <a:fillRect/>
          </a:stretch>
        </p:blipFill>
        <p:spPr>
          <a:xfrm>
            <a:off x="3680602" y="3022294"/>
            <a:ext cx="891398" cy="1212506"/>
          </a:xfrm>
          <a:prstGeom prst="rect">
            <a:avLst/>
          </a:prstGeom>
        </p:spPr>
      </p:pic>
    </p:spTree>
    <p:extLst>
      <p:ext uri="{BB962C8B-B14F-4D97-AF65-F5344CB8AC3E}">
        <p14:creationId xmlns:p14="http://schemas.microsoft.com/office/powerpoint/2010/main" val="121294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1315B3-2F36-2F76-DD22-455434D9FE86}"/>
              </a:ext>
            </a:extLst>
          </p:cNvPr>
          <p:cNvPicPr>
            <a:picLocks noChangeAspect="1"/>
          </p:cNvPicPr>
          <p:nvPr/>
        </p:nvPicPr>
        <p:blipFill>
          <a:blip r:embed="rId3"/>
          <a:srcRect t="15619"/>
          <a:stretch/>
        </p:blipFill>
        <p:spPr>
          <a:xfrm>
            <a:off x="2595718" y="1542510"/>
            <a:ext cx="4385186" cy="5041604"/>
          </a:xfrm>
          <a:prstGeom prst="rect">
            <a:avLst/>
          </a:prstGeom>
        </p:spPr>
      </p:pic>
      <p:sp>
        <p:nvSpPr>
          <p:cNvPr id="7" name="Text Box 1">
            <a:extLst>
              <a:ext uri="{FF2B5EF4-FFF2-40B4-BE49-F238E27FC236}">
                <a16:creationId xmlns:a16="http://schemas.microsoft.com/office/drawing/2014/main" id="{ACF2AD28-2A50-AFDA-DF56-9A117308ED48}"/>
              </a:ext>
            </a:extLst>
          </p:cNvPr>
          <p:cNvSpPr txBox="1">
            <a:spLocks noChangeArrowheads="1"/>
          </p:cNvSpPr>
          <p:nvPr/>
        </p:nvSpPr>
        <p:spPr bwMode="auto">
          <a:xfrm>
            <a:off x="351996" y="3574352"/>
            <a:ext cx="1929088" cy="119429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This creates a much needed pause to allow us to regulate our nervous system and respond more calmly</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2" name="TextBox 1">
            <a:extLst>
              <a:ext uri="{FF2B5EF4-FFF2-40B4-BE49-F238E27FC236}">
                <a16:creationId xmlns:a16="http://schemas.microsoft.com/office/drawing/2014/main" id="{F1DD502A-FA3A-D456-A208-AFB071D90980}"/>
              </a:ext>
            </a:extLst>
          </p:cNvPr>
          <p:cNvSpPr txBox="1"/>
          <p:nvPr/>
        </p:nvSpPr>
        <p:spPr>
          <a:xfrm>
            <a:off x="690077" y="1557979"/>
            <a:ext cx="2781874"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STOP</a:t>
            </a:r>
            <a:endParaRPr lang="en-GB" sz="2400" dirty="0">
              <a:solidFill>
                <a:srgbClr val="6ABDFF"/>
              </a:solidFill>
              <a:latin typeface="Arial Black" pitchFamily="34"/>
            </a:endParaRPr>
          </a:p>
        </p:txBody>
      </p:sp>
      <p:pic>
        <p:nvPicPr>
          <p:cNvPr id="3" name="Picture 2" descr="Idea.png">
            <a:extLst>
              <a:ext uri="{FF2B5EF4-FFF2-40B4-BE49-F238E27FC236}">
                <a16:creationId xmlns:a16="http://schemas.microsoft.com/office/drawing/2014/main" id="{7D814A7C-AC1E-A61A-B0E5-1E42C16B9FBB}"/>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401953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47B97DF6-C435-443C-FC1D-DD495C715A00}"/>
              </a:ext>
            </a:extLst>
          </p:cNvPr>
          <p:cNvSpPr txBox="1">
            <a:spLocks noChangeArrowheads="1"/>
          </p:cNvSpPr>
          <p:nvPr/>
        </p:nvSpPr>
        <p:spPr bwMode="auto">
          <a:xfrm>
            <a:off x="4658834" y="1732608"/>
            <a:ext cx="4355817" cy="52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amygdala can only fizz for 20-30 minutes maximum.</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FIZZ will pass. In recognizing this we learn to accept that sometimes we can’t change a situation, it may not be fair or nice, but we have to keep going. But we know it will pass!</a:t>
            </a:r>
          </a:p>
          <a:p>
            <a:pPr defTabSz="914400">
              <a:spcAft>
                <a:spcPts val="700"/>
              </a:spcAft>
              <a:buClr>
                <a:srgbClr val="6ABDFF"/>
              </a:buClr>
            </a:pPr>
            <a:r>
              <a:rPr lang="en-US" sz="1400" dirty="0">
                <a:solidFill>
                  <a:srgbClr val="000000"/>
                </a:solidFill>
                <a:ea typeface="ÇlÇr ñæí©" charset="0"/>
              </a:rPr>
              <a:t>E.g. Car in a dark tunnel.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Physical sensations of distress we experience are the reactive urges to do something, to escape, avoid, withdraw or attack. </a:t>
            </a:r>
          </a:p>
          <a:p>
            <a:pPr defTabSz="914400">
              <a:spcAft>
                <a:spcPts val="700"/>
              </a:spcAft>
              <a:buClr>
                <a:srgbClr val="6ABDFF"/>
              </a:buClr>
            </a:pPr>
            <a:r>
              <a:rPr lang="en-US" sz="1400" dirty="0">
                <a:solidFill>
                  <a:srgbClr val="000000"/>
                </a:solidFill>
                <a:ea typeface="ÇlÇr ñæí©" charset="0"/>
              </a:rPr>
              <a:t>By learning to notice the physical sensations and notice our impulsive urges to react we can acknowledge them and choose to not react and simply let it be.</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13" name="Text Box 1">
            <a:extLst>
              <a:ext uri="{FF2B5EF4-FFF2-40B4-BE49-F238E27FC236}">
                <a16:creationId xmlns:a16="http://schemas.microsoft.com/office/drawing/2014/main" id="{5AD95940-87C4-C95B-1734-EB1ACF956EF6}"/>
              </a:ext>
            </a:extLst>
          </p:cNvPr>
          <p:cNvSpPr txBox="1">
            <a:spLocks noChangeArrowheads="1"/>
          </p:cNvSpPr>
          <p:nvPr/>
        </p:nvSpPr>
        <p:spPr bwMode="auto">
          <a:xfrm>
            <a:off x="758903" y="1622322"/>
            <a:ext cx="3087328"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IT WILL PASS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2" name="Picture 1" descr="Idea.png">
            <a:extLst>
              <a:ext uri="{FF2B5EF4-FFF2-40B4-BE49-F238E27FC236}">
                <a16:creationId xmlns:a16="http://schemas.microsoft.com/office/drawing/2014/main" id="{E285E4E9-F6CE-76EC-E032-77B6AD4F58DA}"/>
              </a:ext>
            </a:extLst>
          </p:cNvPr>
          <p:cNvPicPr>
            <a:picLocks noChangeAspect="1"/>
          </p:cNvPicPr>
          <p:nvPr/>
        </p:nvPicPr>
        <p:blipFill>
          <a:blip r:embed="rId3"/>
          <a:stretch>
            <a:fillRect/>
          </a:stretch>
        </p:blipFill>
        <p:spPr>
          <a:xfrm>
            <a:off x="291942" y="1518035"/>
            <a:ext cx="398135" cy="541555"/>
          </a:xfrm>
          <a:prstGeom prst="rect">
            <a:avLst/>
          </a:prstGeom>
        </p:spPr>
      </p:pic>
      <p:pic>
        <p:nvPicPr>
          <p:cNvPr id="3" name="Picture 2" descr="A page of a paper with text&#10;&#10;Description automatically generated">
            <a:extLst>
              <a:ext uri="{FF2B5EF4-FFF2-40B4-BE49-F238E27FC236}">
                <a16:creationId xmlns:a16="http://schemas.microsoft.com/office/drawing/2014/main" id="{2DF66EDA-6FD6-9D98-CAB2-B49E332425CB}"/>
              </a:ext>
            </a:extLst>
          </p:cNvPr>
          <p:cNvPicPr/>
          <p:nvPr/>
        </p:nvPicPr>
        <p:blipFill>
          <a:blip r:embed="rId4"/>
          <a:srcRect b="17298"/>
          <a:stretch/>
        </p:blipFill>
        <p:spPr>
          <a:xfrm>
            <a:off x="491009" y="2127157"/>
            <a:ext cx="3899931" cy="4419868"/>
          </a:xfrm>
          <a:prstGeom prst="rect">
            <a:avLst/>
          </a:prstGeom>
          <a:noFill/>
          <a:ln>
            <a:noFill/>
            <a:prstDash/>
          </a:ln>
        </p:spPr>
      </p:pic>
      <p:pic>
        <p:nvPicPr>
          <p:cNvPr id="5" name="Picture 4">
            <a:extLst>
              <a:ext uri="{FF2B5EF4-FFF2-40B4-BE49-F238E27FC236}">
                <a16:creationId xmlns:a16="http://schemas.microsoft.com/office/drawing/2014/main" id="{C3CEAB51-12E4-7118-8E66-2463F70D1CD9}"/>
              </a:ext>
            </a:extLst>
          </p:cNvPr>
          <p:cNvPicPr>
            <a:picLocks noChangeAspect="1"/>
          </p:cNvPicPr>
          <p:nvPr/>
        </p:nvPicPr>
        <p:blipFill>
          <a:blip r:embed="rId5"/>
          <a:stretch>
            <a:fillRect/>
          </a:stretch>
        </p:blipFill>
        <p:spPr>
          <a:xfrm>
            <a:off x="3722173" y="206841"/>
            <a:ext cx="1586945" cy="1228602"/>
          </a:xfrm>
          <a:prstGeom prst="rect">
            <a:avLst/>
          </a:prstGeom>
        </p:spPr>
      </p:pic>
    </p:spTree>
    <p:extLst>
      <p:ext uri="{BB962C8B-B14F-4D97-AF65-F5344CB8AC3E}">
        <p14:creationId xmlns:p14="http://schemas.microsoft.com/office/powerpoint/2010/main" val="217368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D7A3AFB1-EE59-2877-62AB-BD231F746768}"/>
              </a:ext>
            </a:extLst>
          </p:cNvPr>
          <p:cNvSpPr txBox="1">
            <a:spLocks noChangeArrowheads="1"/>
          </p:cNvSpPr>
          <p:nvPr/>
        </p:nvSpPr>
        <p:spPr bwMode="auto">
          <a:xfrm>
            <a:off x="842877" y="1642187"/>
            <a:ext cx="41178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OPPOSITE ACTION</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a:p>
            <a:pPr lvl="0" defTabSz="914400">
              <a:spcAft>
                <a:spcPts val="700"/>
              </a:spcAft>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6" name="Picture 5" descr="Idea.png">
            <a:extLst>
              <a:ext uri="{FF2B5EF4-FFF2-40B4-BE49-F238E27FC236}">
                <a16:creationId xmlns:a16="http://schemas.microsoft.com/office/drawing/2014/main" id="{68CECD24-0092-2C61-1853-53525E7E71FA}"/>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paper with text and words&#10;&#10;Description automatically generated">
            <a:extLst>
              <a:ext uri="{FF2B5EF4-FFF2-40B4-BE49-F238E27FC236}">
                <a16:creationId xmlns:a16="http://schemas.microsoft.com/office/drawing/2014/main" id="{EA38E703-171F-39AB-0DBB-D4380944F28C}"/>
              </a:ext>
            </a:extLst>
          </p:cNvPr>
          <p:cNvPicPr/>
          <p:nvPr/>
        </p:nvPicPr>
        <p:blipFill>
          <a:blip r:embed="rId3"/>
          <a:srcRect b="15342"/>
          <a:stretch/>
        </p:blipFill>
        <p:spPr>
          <a:xfrm>
            <a:off x="5443369" y="1642187"/>
            <a:ext cx="3616655" cy="4086809"/>
          </a:xfrm>
          <a:prstGeom prst="rect">
            <a:avLst/>
          </a:prstGeom>
          <a:noFill/>
          <a:ln>
            <a:noFill/>
            <a:prstDash/>
          </a:ln>
        </p:spPr>
      </p:pic>
      <p:sp>
        <p:nvSpPr>
          <p:cNvPr id="8"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72304"/>
            <a:ext cx="5317907" cy="47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400" dirty="0">
                <a:solidFill>
                  <a:srgbClr val="000000"/>
                </a:solidFill>
                <a:ea typeface="ÇlÇr ñæí©" charset="0"/>
              </a:rPr>
              <a:t>What do we do when we are </a:t>
            </a:r>
            <a:br>
              <a:rPr lang="en-US" sz="1400" dirty="0">
                <a:solidFill>
                  <a:srgbClr val="000000"/>
                </a:solidFill>
                <a:ea typeface="ÇlÇr ñæí©" charset="0"/>
              </a:rPr>
            </a:br>
            <a:r>
              <a:rPr lang="en-US" sz="1400" dirty="0">
                <a:solidFill>
                  <a:srgbClr val="000000"/>
                </a:solidFill>
                <a:ea typeface="ÇlÇr ñæí©" charset="0"/>
              </a:rPr>
              <a:t>Sad? Angry? Frightened? Shame? </a:t>
            </a:r>
          </a:p>
          <a:p>
            <a:pPr defTabSz="914400">
              <a:spcAft>
                <a:spcPts val="0"/>
              </a:spcAft>
              <a:buClr>
                <a:srgbClr val="6ABDFF"/>
              </a:buClr>
            </a:pPr>
            <a:r>
              <a:rPr lang="en-US" sz="1400" dirty="0">
                <a:solidFill>
                  <a:srgbClr val="000000"/>
                </a:solidFill>
                <a:ea typeface="ÇlÇr ñæí©" charset="0"/>
              </a:rPr>
              <a:t>These can be very powerful and uncomfortable physical feelings which create an </a:t>
            </a:r>
            <a:r>
              <a:rPr lang="en-US" sz="1400" b="1" dirty="0">
                <a:solidFill>
                  <a:srgbClr val="000000"/>
                </a:solidFill>
                <a:ea typeface="ÇlÇr ñæí©" charset="0"/>
              </a:rPr>
              <a:t>URGE </a:t>
            </a:r>
            <a:r>
              <a:rPr lang="en-US" sz="1400" dirty="0">
                <a:solidFill>
                  <a:srgbClr val="000000"/>
                </a:solidFill>
                <a:ea typeface="ÇlÇr ñæí©" charset="0"/>
              </a:rPr>
              <a:t>to </a:t>
            </a:r>
            <a:r>
              <a:rPr lang="en-US" sz="1400" b="1" dirty="0">
                <a:solidFill>
                  <a:srgbClr val="000000"/>
                </a:solidFill>
                <a:ea typeface="ÇlÇr ñæí©" charset="0"/>
              </a:rPr>
              <a:t>ACT </a:t>
            </a:r>
            <a:r>
              <a:rPr lang="en-US" sz="1400" dirty="0">
                <a:solidFill>
                  <a:srgbClr val="000000"/>
                </a:solidFill>
                <a:ea typeface="ÇlÇr ñæí©" charset="0"/>
              </a:rPr>
              <a:t>impulsively</a:t>
            </a:r>
            <a:endParaRPr lang="en-US" sz="1400" b="1" dirty="0">
              <a:solidFill>
                <a:srgbClr val="000000"/>
              </a:solidFill>
              <a:ea typeface="ÇlÇr ñæí©" charset="0"/>
            </a:endParaRP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b="1" dirty="0">
                <a:solidFill>
                  <a:srgbClr val="000000"/>
                </a:solidFill>
                <a:ea typeface="ÇlÇr ñæí©" charset="0"/>
              </a:rPr>
              <a:t>What if we were to do the opposite action…</a:t>
            </a: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sad,</a:t>
            </a:r>
            <a:r>
              <a:rPr lang="en-US" sz="1400" dirty="0">
                <a:solidFill>
                  <a:srgbClr val="000000"/>
                </a:solidFill>
                <a:ea typeface="ÇlÇr ñæí©" charset="0"/>
              </a:rPr>
              <a:t> we want to withdraw so instead could STOP, do things with others, do something which I enjoy or practice self care. </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angry,</a:t>
            </a:r>
            <a:r>
              <a:rPr lang="en-US" sz="1400" dirty="0">
                <a:solidFill>
                  <a:srgbClr val="000000"/>
                </a:solidFill>
                <a:ea typeface="ÇlÇr ñæí©" charset="0"/>
              </a:rPr>
              <a:t> we want to attack and confront the reason for the feelings so instead could STOP, step away, be kind, worry about the other person, avoid the conflict.</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frightened, </a:t>
            </a:r>
            <a:r>
              <a:rPr lang="en-US" sz="1400" dirty="0">
                <a:solidFill>
                  <a:srgbClr val="000000"/>
                </a:solidFill>
                <a:ea typeface="ÇlÇr ñæí©" charset="0"/>
              </a:rPr>
              <a:t>we want to escape or avoid things, instead we could STOP, do it anyway, keep trying with little steps.</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shame,</a:t>
            </a:r>
            <a:r>
              <a:rPr lang="en-US" sz="1400" dirty="0">
                <a:solidFill>
                  <a:srgbClr val="000000"/>
                </a:solidFill>
                <a:ea typeface="ÇlÇr ñæí©" charset="0"/>
              </a:rPr>
              <a:t> we want to hide away, instead we could STOP, be open to repair any damage caused, make amends or be open.</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By learning a new way to react we experience less distress which helps us to cope with the emotions better. </a:t>
            </a:r>
          </a:p>
        </p:txBody>
      </p:sp>
      <p:pic>
        <p:nvPicPr>
          <p:cNvPr id="4" name="Picture 3">
            <a:extLst>
              <a:ext uri="{FF2B5EF4-FFF2-40B4-BE49-F238E27FC236}">
                <a16:creationId xmlns:a16="http://schemas.microsoft.com/office/drawing/2014/main" id="{17B0137A-014D-EAE4-97A4-3AE0A5A725D4}"/>
              </a:ext>
            </a:extLst>
          </p:cNvPr>
          <p:cNvPicPr>
            <a:picLocks noChangeAspect="1"/>
          </p:cNvPicPr>
          <p:nvPr/>
        </p:nvPicPr>
        <p:blipFill>
          <a:blip r:embed="rId4"/>
          <a:stretch>
            <a:fillRect/>
          </a:stretch>
        </p:blipFill>
        <p:spPr>
          <a:xfrm>
            <a:off x="3842559" y="232043"/>
            <a:ext cx="1307939" cy="1195086"/>
          </a:xfrm>
          <a:prstGeom prst="rect">
            <a:avLst/>
          </a:prstGeom>
        </p:spPr>
      </p:pic>
    </p:spTree>
    <p:extLst>
      <p:ext uri="{BB962C8B-B14F-4D97-AF65-F5344CB8AC3E}">
        <p14:creationId xmlns:p14="http://schemas.microsoft.com/office/powerpoint/2010/main" val="64706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BA5AC7F-1B87-1E23-551B-50537150FFD8}"/>
              </a:ext>
            </a:extLst>
          </p:cNvPr>
          <p:cNvSpPr txBox="1">
            <a:spLocks noChangeArrowheads="1"/>
          </p:cNvSpPr>
          <p:nvPr/>
        </p:nvSpPr>
        <p:spPr bwMode="auto">
          <a:xfrm>
            <a:off x="758902" y="1612991"/>
            <a:ext cx="4783482"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RIGHT NOW</a:t>
            </a: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108F7CAA-8C91-4950-110B-2CABF1022A5B}"/>
              </a:ext>
            </a:extLst>
          </p:cNvPr>
          <p:cNvPicPr>
            <a:picLocks noChangeAspect="1"/>
          </p:cNvPicPr>
          <p:nvPr/>
        </p:nvPicPr>
        <p:blipFill>
          <a:blip r:embed="rId2"/>
          <a:stretch>
            <a:fillRect/>
          </a:stretch>
        </p:blipFill>
        <p:spPr>
          <a:xfrm>
            <a:off x="291942" y="1490042"/>
            <a:ext cx="398135" cy="541555"/>
          </a:xfrm>
          <a:prstGeom prst="rect">
            <a:avLst/>
          </a:prstGeom>
        </p:spPr>
      </p:pic>
      <p:sp>
        <p:nvSpPr>
          <p:cNvPr id="5" name="Text Box 1">
            <a:extLst>
              <a:ext uri="{FF2B5EF4-FFF2-40B4-BE49-F238E27FC236}">
                <a16:creationId xmlns:a16="http://schemas.microsoft.com/office/drawing/2014/main" id="{70E00725-DBF6-C647-FEFF-B70AD9CECB5C}"/>
              </a:ext>
            </a:extLst>
          </p:cNvPr>
          <p:cNvSpPr txBox="1">
            <a:spLocks noChangeArrowheads="1"/>
          </p:cNvSpPr>
          <p:nvPr/>
        </p:nvSpPr>
        <p:spPr bwMode="auto">
          <a:xfrm>
            <a:off x="4572000" y="2471773"/>
            <a:ext cx="4355817" cy="296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RIGHT NOW is a grounding technique which uses 54321 to calm distress. </a:t>
            </a:r>
          </a:p>
          <a:p>
            <a:pPr defTabSz="914400">
              <a:spcAft>
                <a:spcPts val="700"/>
              </a:spcAft>
              <a:buClr>
                <a:srgbClr val="6ABDFF"/>
              </a:buClr>
            </a:pPr>
            <a:r>
              <a:rPr lang="en-US" sz="1400" dirty="0">
                <a:solidFill>
                  <a:srgbClr val="000000"/>
                </a:solidFill>
                <a:ea typeface="ÇlÇr ñæí©" charset="0"/>
              </a:rPr>
              <a:t>We can use our five senses to do something RIGHT NOW to help us to improve the moment.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is also a very useful skill when feeling distracted and needing to refocus our attention.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Could also be done using shapes, </a:t>
            </a:r>
            <a:r>
              <a:rPr lang="en-US" sz="1400" dirty="0" err="1">
                <a:solidFill>
                  <a:srgbClr val="000000"/>
                </a:solidFill>
                <a:ea typeface="ÇlÇr ñæí©" charset="0"/>
              </a:rPr>
              <a:t>colours</a:t>
            </a:r>
            <a:r>
              <a:rPr lang="en-US" sz="1400" dirty="0">
                <a:solidFill>
                  <a:srgbClr val="000000"/>
                </a:solidFill>
                <a:ea typeface="ÇlÇr ñæí©" charset="0"/>
              </a:rPr>
              <a:t>, football teams or songs by an artist. </a:t>
            </a:r>
          </a:p>
        </p:txBody>
      </p:sp>
      <p:pic>
        <p:nvPicPr>
          <p:cNvPr id="11" name="Picture 10">
            <a:extLst>
              <a:ext uri="{FF2B5EF4-FFF2-40B4-BE49-F238E27FC236}">
                <a16:creationId xmlns:a16="http://schemas.microsoft.com/office/drawing/2014/main" id="{8C1F9D07-338E-6BAF-5052-7D3A274C40DB}"/>
              </a:ext>
            </a:extLst>
          </p:cNvPr>
          <p:cNvPicPr>
            <a:picLocks noChangeAspect="1"/>
          </p:cNvPicPr>
          <p:nvPr/>
        </p:nvPicPr>
        <p:blipFill>
          <a:blip r:embed="rId3"/>
          <a:stretch>
            <a:fillRect/>
          </a:stretch>
        </p:blipFill>
        <p:spPr>
          <a:xfrm>
            <a:off x="382555" y="2059590"/>
            <a:ext cx="3685591" cy="4699601"/>
          </a:xfrm>
          <a:prstGeom prst="rect">
            <a:avLst/>
          </a:prstGeom>
        </p:spPr>
      </p:pic>
      <p:pic>
        <p:nvPicPr>
          <p:cNvPr id="4" name="Picture 3">
            <a:extLst>
              <a:ext uri="{FF2B5EF4-FFF2-40B4-BE49-F238E27FC236}">
                <a16:creationId xmlns:a16="http://schemas.microsoft.com/office/drawing/2014/main" id="{8A1A459F-EBCC-1903-844D-FA922B35AF1A}"/>
              </a:ext>
            </a:extLst>
          </p:cNvPr>
          <p:cNvPicPr>
            <a:picLocks noChangeAspect="1"/>
          </p:cNvPicPr>
          <p:nvPr/>
        </p:nvPicPr>
        <p:blipFill>
          <a:blip r:embed="rId4"/>
          <a:stretch>
            <a:fillRect/>
          </a:stretch>
        </p:blipFill>
        <p:spPr>
          <a:xfrm>
            <a:off x="3402569" y="511105"/>
            <a:ext cx="2055839" cy="850301"/>
          </a:xfrm>
          <a:prstGeom prst="rect">
            <a:avLst/>
          </a:prstGeom>
        </p:spPr>
      </p:pic>
    </p:spTree>
    <p:extLst>
      <p:ext uri="{BB962C8B-B14F-4D97-AF65-F5344CB8AC3E}">
        <p14:creationId xmlns:p14="http://schemas.microsoft.com/office/powerpoint/2010/main" val="359421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F479A234-1474-0F4C-F115-A8E1C83C51AD}"/>
              </a:ext>
            </a:extLst>
          </p:cNvPr>
          <p:cNvSpPr txBox="1">
            <a:spLocks/>
          </p:cNvSpPr>
          <p:nvPr/>
        </p:nvSpPr>
        <p:spPr>
          <a:xfrm>
            <a:off x="302588" y="2321407"/>
            <a:ext cx="8538821" cy="353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005EB8"/>
                </a:solidFill>
                <a:latin typeface="Arial" panose="020B0604020202020204" pitchFamily="34" charset="0"/>
                <a:cs typeface="Arial" panose="020B0604020202020204" pitchFamily="34" charset="0"/>
              </a:rPr>
              <a:t>The following information can be quite upsetting as we discuss self harm.</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As outlined at the beginning of the presentation, please refer to the supporting information document, a direct link has been put in the chat to where you can download this from our website as this contains valuable information to support with risk and self harm. There are many websites, apps, services and providers who can provide support. </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We are unable to discuss case by case information prior to assessment.</a:t>
            </a:r>
            <a:endParaRPr lang="en-GB" sz="2000" dirty="0">
              <a:solidFill>
                <a:srgbClr val="005EB8"/>
              </a:solidFill>
              <a:latin typeface="Arial" panose="020B0604020202020204" pitchFamily="34" charset="0"/>
              <a:cs typeface="Arial" panose="020B0604020202020204" pitchFamily="34" charset="0"/>
            </a:endParaRPr>
          </a:p>
        </p:txBody>
      </p:sp>
      <p:pic>
        <p:nvPicPr>
          <p:cNvPr id="5" name="Picture 6" descr="K:\Communications\Design\Logos and icons\icons\New icons\CPA.png">
            <a:extLst>
              <a:ext uri="{FF2B5EF4-FFF2-40B4-BE49-F238E27FC236}">
                <a16:creationId xmlns:a16="http://schemas.microsoft.com/office/drawing/2014/main" id="{EF25E706-6CA5-E459-EA12-C41D8174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542" y="762015"/>
            <a:ext cx="1436914" cy="134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4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672E9A0-D455-EC36-9BF4-CE02F5952F62}"/>
              </a:ext>
            </a:extLst>
          </p:cNvPr>
          <p:cNvSpPr txBox="1">
            <a:spLocks/>
          </p:cNvSpPr>
          <p:nvPr/>
        </p:nvSpPr>
        <p:spPr>
          <a:xfrm>
            <a:off x="239419" y="3624426"/>
            <a:ext cx="5943951" cy="4556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200" b="1" dirty="0">
                <a:solidFill>
                  <a:srgbClr val="6ABDFF"/>
                </a:solidFill>
                <a:latin typeface="Arial" panose="020B0604020202020204" pitchFamily="34" charset="0"/>
                <a:cs typeface="Arial" panose="020B0604020202020204" pitchFamily="34" charset="0"/>
              </a:rPr>
              <a:t>Common forms of self-harm include..</a:t>
            </a:r>
            <a:endParaRPr lang="en-GB" sz="2200" dirty="0">
              <a:solidFill>
                <a:srgbClr val="6ABDFF"/>
              </a:solidFill>
              <a:latin typeface="Arial Black" pitchFamily="34"/>
            </a:endParaRPr>
          </a:p>
        </p:txBody>
      </p:sp>
      <p:sp>
        <p:nvSpPr>
          <p:cNvPr id="3" name="Content Placeholder 2">
            <a:extLst>
              <a:ext uri="{FF2B5EF4-FFF2-40B4-BE49-F238E27FC236}">
                <a16:creationId xmlns:a16="http://schemas.microsoft.com/office/drawing/2014/main" id="{C5EB801B-6B81-8279-E756-10F211C8BE27}"/>
              </a:ext>
            </a:extLst>
          </p:cNvPr>
          <p:cNvSpPr txBox="1">
            <a:spLocks/>
          </p:cNvSpPr>
          <p:nvPr/>
        </p:nvSpPr>
        <p:spPr>
          <a:xfrm>
            <a:off x="239419" y="3978730"/>
            <a:ext cx="4057278" cy="279291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Cutting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Poisoning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Over-eating or under-eating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Exercising excessively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Biting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Picking or scratching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Burning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Mind website, 2021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D4A4D2A-609D-D61A-E7BA-D4E75796F842}"/>
              </a:ext>
            </a:extLst>
          </p:cNvPr>
          <p:cNvSpPr txBox="1"/>
          <p:nvPr/>
        </p:nvSpPr>
        <p:spPr>
          <a:xfrm>
            <a:off x="4296697" y="3981685"/>
            <a:ext cx="3802283" cy="2031325"/>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Inserting objects into the body</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Hitting yourself on walls</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Substance misuse</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Pulling hair</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Having unsafe sex</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Getting into fights where you know you will get hurt.</a:t>
            </a:r>
          </a:p>
        </p:txBody>
      </p:sp>
      <p:sp>
        <p:nvSpPr>
          <p:cNvPr id="4" name="Title 12">
            <a:extLst>
              <a:ext uri="{FF2B5EF4-FFF2-40B4-BE49-F238E27FC236}">
                <a16:creationId xmlns:a16="http://schemas.microsoft.com/office/drawing/2014/main" id="{F00D5506-3E77-3913-DD07-F45564A0A259}"/>
              </a:ext>
            </a:extLst>
          </p:cNvPr>
          <p:cNvSpPr txBox="1">
            <a:spLocks/>
          </p:cNvSpPr>
          <p:nvPr/>
        </p:nvSpPr>
        <p:spPr>
          <a:xfrm>
            <a:off x="239419" y="1666707"/>
            <a:ext cx="6105998" cy="5847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What is self-harm?</a:t>
            </a:r>
            <a:r>
              <a:rPr lang="en-GB" sz="2400" dirty="0">
                <a:solidFill>
                  <a:srgbClr val="6ABDFF"/>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0AED46F-83CF-0CF7-6CBB-2E77FD4359B3}"/>
              </a:ext>
            </a:extLst>
          </p:cNvPr>
          <p:cNvSpPr txBox="1"/>
          <p:nvPr/>
        </p:nvSpPr>
        <p:spPr>
          <a:xfrm>
            <a:off x="239419" y="2443054"/>
            <a:ext cx="9032400" cy="877163"/>
          </a:xfrm>
          <a:prstGeom prst="rect">
            <a:avLst/>
          </a:prstGeom>
          <a:noFill/>
        </p:spPr>
        <p:txBody>
          <a:bodyPr wrap="square" rtlCol="0">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Self-harm is when somebody intentionally damages or injures their body. It's usually a way of coping with or expressing overwhelming emotional distress. </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GB" sz="17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NHS.uk, 2018</a:t>
            </a: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7" name="Picture 6" descr="K:\Communications\Design\Logos and icons\icons\New icons\CPA.png">
            <a:extLst>
              <a:ext uri="{FF2B5EF4-FFF2-40B4-BE49-F238E27FC236}">
                <a16:creationId xmlns:a16="http://schemas.microsoft.com/office/drawing/2014/main" id="{C0C6571C-5D90-0183-AC1B-2B810BCF5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681" y="645425"/>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5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Responses to self harm – The TIPP Technique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4927002" y="2015074"/>
            <a:ext cx="3948056" cy="386935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The TIPP technique can be helpful in distracting very distressing feelings which may result in feeling the urge to self-harm.</a:t>
            </a:r>
          </a:p>
          <a:p>
            <a:pPr marL="0" lvl="0" indent="0">
              <a:lnSpc>
                <a:spcPct val="100000"/>
              </a:lnSpc>
              <a:spcBef>
                <a:spcPts val="0"/>
              </a:spcBef>
              <a:buNone/>
              <a:defRPr/>
            </a:pPr>
            <a:endParaRPr lang="en-GB" sz="1400" dirty="0">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You could try something like going out for a walk, listening to music, watching a show, speaking to someone or doing something else. The feelings may start to come down after a while.</a:t>
            </a:r>
          </a:p>
          <a:p>
            <a:pPr marL="0" lvl="0" indent="0">
              <a:lnSpc>
                <a:spcPct val="100000"/>
              </a:lnSpc>
              <a:spcBef>
                <a:spcPts val="0"/>
              </a:spcBef>
              <a:buNone/>
              <a:defRPr/>
            </a:pPr>
            <a:endParaRPr lang="en-GB" sz="14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u="sng" dirty="0">
                <a:solidFill>
                  <a:prstClr val="black"/>
                </a:solidFill>
                <a:latin typeface="Arial" panose="020B0604020202020204" pitchFamily="34" charset="0"/>
                <a:cs typeface="Arial" panose="020B0604020202020204" pitchFamily="34" charset="0"/>
              </a:rPr>
              <a:t>Things which could help</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Speak to your doctor</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Talk to someone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Small mood boosters</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Get outside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Create a care box</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Make a safety plan for when things feel too overwhelming</a:t>
            </a:r>
            <a:endParaRPr lang="en-US" sz="1400" dirty="0">
              <a:solidFill>
                <a:prstClr val="black"/>
              </a:solidFill>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D3F9859F-04AC-6458-E4AF-7738EA812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491" y="553663"/>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ources - The TIPP skill">
            <a:extLst>
              <a:ext uri="{FF2B5EF4-FFF2-40B4-BE49-F238E27FC236}">
                <a16:creationId xmlns:a16="http://schemas.microsoft.com/office/drawing/2014/main" id="{8E980A25-428D-B023-2E9E-8AE11C00A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42" y="2057518"/>
            <a:ext cx="4475180" cy="4448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Communications\Design\Logos and icons\icons\New icons\CPA.png">
            <a:extLst>
              <a:ext uri="{FF2B5EF4-FFF2-40B4-BE49-F238E27FC236}">
                <a16:creationId xmlns:a16="http://schemas.microsoft.com/office/drawing/2014/main" id="{C4F38626-DFCE-0A1A-D4A9-36DC8E0C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678" y="570780"/>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68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5133A-2197-910B-5AFE-EC8FAF25CC4C}"/>
              </a:ext>
            </a:extLst>
          </p:cNvPr>
          <p:cNvSpPr txBox="1"/>
          <p:nvPr/>
        </p:nvSpPr>
        <p:spPr>
          <a:xfrm>
            <a:off x="300942" y="1865238"/>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to do if more support is needed with risk or self harm?</a:t>
            </a:r>
            <a:endParaRPr lang="en-GB" sz="2200" dirty="0">
              <a:solidFill>
                <a:srgbClr val="6ABDFF"/>
              </a:solidFill>
              <a:latin typeface="Arial Black" pitchFamily="34"/>
            </a:endParaRPr>
          </a:p>
        </p:txBody>
      </p:sp>
      <p:sp>
        <p:nvSpPr>
          <p:cNvPr id="3" name="TextBox 2">
            <a:extLst>
              <a:ext uri="{FF2B5EF4-FFF2-40B4-BE49-F238E27FC236}">
                <a16:creationId xmlns:a16="http://schemas.microsoft.com/office/drawing/2014/main" id="{4C1EFCF8-2D20-DE84-4791-9BA232723117}"/>
              </a:ext>
            </a:extLst>
          </p:cNvPr>
          <p:cNvSpPr txBox="1"/>
          <p:nvPr/>
        </p:nvSpPr>
        <p:spPr>
          <a:xfrm>
            <a:off x="0" y="2737188"/>
            <a:ext cx="9308768" cy="4031873"/>
          </a:xfrm>
          <a:prstGeom prst="rect">
            <a:avLst/>
          </a:prstGeom>
          <a:noFill/>
        </p:spPr>
        <p:txBody>
          <a:bodyPr wrap="square" rtlCol="0">
            <a:spAutoFit/>
          </a:bodyPr>
          <a:lstStyle/>
          <a:p>
            <a:r>
              <a:rPr lang="en-GB" sz="1600" b="1" dirty="0">
                <a:solidFill>
                  <a:srgbClr val="005EC2"/>
                </a:solidFill>
                <a:latin typeface="Arial" panose="020B0604020202020204" pitchFamily="34" charset="0"/>
                <a:cs typeface="Arial" panose="020B0604020202020204" pitchFamily="34" charset="0"/>
              </a:rPr>
              <a:t>In the chat, there is a document that provides information regarding services, apps, websites and organisations who can support. Please utilise this if needed. </a:t>
            </a:r>
          </a:p>
          <a:p>
            <a:pPr marL="285750" indent="-285750">
              <a:buFont typeface="Arial" panose="020B0604020202020204" pitchFamily="34" charset="0"/>
              <a:buChar char="•"/>
            </a:pP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Mental Health Support Team </a:t>
            </a:r>
            <a:r>
              <a:rPr lang="en-GB" sz="1600" dirty="0">
                <a:latin typeface="Arial" panose="020B0604020202020204" pitchFamily="34" charset="0"/>
                <a:cs typeface="Arial" panose="020B0604020202020204" pitchFamily="34" charset="0"/>
              </a:rPr>
              <a:t>– Information and resources can be found on our website </a:t>
            </a:r>
            <a:r>
              <a:rPr lang="en-GB" sz="1600" dirty="0">
                <a:latin typeface="Arial" panose="020B0604020202020204" pitchFamily="34" charset="0"/>
                <a:cs typeface="Arial" panose="020B0604020202020204" pitchFamily="34" charset="0"/>
                <a:hlinkClick r:id="rId2"/>
              </a:rPr>
              <a:t>www.kirklees-keep-in-mind.nhs.uk</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err="1">
                <a:latin typeface="Arial" panose="020B0604020202020204" pitchFamily="34" charset="0"/>
                <a:cs typeface="Arial" panose="020B0604020202020204" pitchFamily="34" charset="0"/>
              </a:rPr>
              <a:t>Kooth</a:t>
            </a:r>
            <a:r>
              <a:rPr lang="en-GB" sz="1600" dirty="0">
                <a:latin typeface="Arial" panose="020B0604020202020204" pitchFamily="34" charset="0"/>
                <a:cs typeface="Arial" panose="020B0604020202020204" pitchFamily="34" charset="0"/>
              </a:rPr>
              <a:t> – Online, anonymous counselling for 10-25 year olds.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Night Owls </a:t>
            </a:r>
            <a:r>
              <a:rPr lang="en-GB" sz="1600" dirty="0">
                <a:latin typeface="Arial" panose="020B0604020202020204" pitchFamily="34" charset="0"/>
                <a:cs typeface="Arial" panose="020B0604020202020204" pitchFamily="34" charset="0"/>
              </a:rPr>
              <a:t>– Confidential support via phone, email or text 8pm – 8am.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Brunswick Centre </a:t>
            </a:r>
            <a:r>
              <a:rPr lang="en-GB" sz="1600" dirty="0">
                <a:latin typeface="Arial" panose="020B0604020202020204" pitchFamily="34" charset="0"/>
                <a:cs typeface="Arial" panose="020B0604020202020204" pitchFamily="34" charset="0"/>
              </a:rPr>
              <a:t>– For students wanting support around their gender and sexual identity.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Base </a:t>
            </a:r>
            <a:r>
              <a:rPr lang="en-GB" sz="1600" dirty="0">
                <a:latin typeface="Arial" panose="020B0604020202020204" pitchFamily="34" charset="0"/>
                <a:cs typeface="Arial" panose="020B0604020202020204" pitchFamily="34" charset="0"/>
              </a:rPr>
              <a:t>– Support for young people for drug and alcohol use.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A&amp;E </a:t>
            </a:r>
            <a:r>
              <a:rPr lang="en-GB" sz="1600" dirty="0">
                <a:latin typeface="Arial" panose="020B0604020202020204" pitchFamily="34" charset="0"/>
                <a:cs typeface="Arial" panose="020B0604020202020204" pitchFamily="34" charset="0"/>
              </a:rPr>
              <a:t>– To only be advised if severe risk to harm and parent/carer cannot </a:t>
            </a:r>
          </a:p>
          <a:p>
            <a:r>
              <a:rPr lang="en-GB" sz="1600" dirty="0">
                <a:latin typeface="Arial" panose="020B0604020202020204" pitchFamily="34" charset="0"/>
                <a:cs typeface="Arial" panose="020B0604020202020204" pitchFamily="34" charset="0"/>
              </a:rPr>
              <a:t>     keep young person safe or if self-harm needs immediate medical intervention.</a:t>
            </a:r>
          </a:p>
        </p:txBody>
      </p:sp>
      <p:pic>
        <p:nvPicPr>
          <p:cNvPr id="4" name="Picture 3" descr="K:\Communications\Design\Logos and icons\icons\New icons\CPA.png">
            <a:extLst>
              <a:ext uri="{FF2B5EF4-FFF2-40B4-BE49-F238E27FC236}">
                <a16:creationId xmlns:a16="http://schemas.microsoft.com/office/drawing/2014/main" id="{57E6770A-6896-5ED8-4DC8-B8FFC806C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053" y="645425"/>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CA17FF7D-86AA-C3F2-E3E3-05E44FFDC901}"/>
              </a:ext>
            </a:extLst>
          </p:cNvPr>
          <p:cNvSpPr txBox="1">
            <a:spLocks/>
          </p:cNvSpPr>
          <p:nvPr/>
        </p:nvSpPr>
        <p:spPr>
          <a:xfrm>
            <a:off x="103415" y="1490843"/>
            <a:ext cx="5707787" cy="72753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Key Information</a:t>
            </a:r>
          </a:p>
        </p:txBody>
      </p:sp>
      <p:sp>
        <p:nvSpPr>
          <p:cNvPr id="4" name="Content Placeholder 13">
            <a:extLst>
              <a:ext uri="{FF2B5EF4-FFF2-40B4-BE49-F238E27FC236}">
                <a16:creationId xmlns:a16="http://schemas.microsoft.com/office/drawing/2014/main" id="{8E329A6F-57BC-ED74-3B70-68E4040F9BC5}"/>
              </a:ext>
            </a:extLst>
          </p:cNvPr>
          <p:cNvSpPr txBox="1">
            <a:spLocks/>
          </p:cNvSpPr>
          <p:nvPr/>
        </p:nvSpPr>
        <p:spPr>
          <a:xfrm>
            <a:off x="103415" y="1930088"/>
            <a:ext cx="8937169" cy="4469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500" b="1" dirty="0">
                <a:latin typeface="Arial Black" panose="020B0A04020102020204" pitchFamily="34" charset="0"/>
                <a:cs typeface="Arial" panose="020B0604020202020204" pitchFamily="34" charset="0"/>
              </a:rPr>
              <a:t>As this is a public workshop, we are unable to offer 1-1 support for individual cases or discuss concerns regarding risk as this would need to be done at the time of assessment, however if you feel you need urgent support there are services who can offer this. </a:t>
            </a:r>
          </a:p>
          <a:p>
            <a:pPr marL="0" indent="0">
              <a:spcBef>
                <a:spcPts val="0"/>
              </a:spcBef>
              <a:buNone/>
            </a:pPr>
            <a:endParaRPr lang="en-GB" sz="1500" b="1" dirty="0">
              <a:latin typeface="Arial Black" panose="020B0A04020102020204" pitchFamily="34" charset="0"/>
              <a:cs typeface="Arial" panose="020B0604020202020204" pitchFamily="34" charset="0"/>
            </a:endParaRPr>
          </a:p>
          <a:p>
            <a:pPr marL="0" indent="0">
              <a:spcBef>
                <a:spcPts val="0"/>
              </a:spcBef>
              <a:buNone/>
            </a:pPr>
            <a:r>
              <a:rPr lang="en-GB" sz="1500" b="1" dirty="0">
                <a:latin typeface="Arial Black" panose="020B0A04020102020204" pitchFamily="34" charset="0"/>
                <a:cs typeface="Arial" panose="020B0604020202020204" pitchFamily="34" charset="0"/>
              </a:rPr>
              <a:t>A document with supporting information is available on our website for you to download with links to websites, apps, services and providers who can provide support with risk and neurodevelopment support.</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The skills we will be sharing in this session can be adapted to suit neurodivergent children and young people’s unique needs using your knowledge of how to recognise what works for you.</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We are unable to advise on waiting times, you will be contacted as soon as a practitioner becomes available.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be aware the chat is not monitored during this session.</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maintain confidentiality during and after the session. </a:t>
            </a:r>
          </a:p>
          <a:p>
            <a:pPr marL="0" indent="0">
              <a:spcBef>
                <a:spcPts val="0"/>
              </a:spcBef>
              <a:buNone/>
            </a:pPr>
            <a:endParaRPr lang="en-GB" sz="1500"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completed the feedback at the end of the session. </a:t>
            </a:r>
            <a:endParaRPr lang="en-GB" sz="1500" dirty="0"/>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p:txBody>
      </p:sp>
      <p:sp>
        <p:nvSpPr>
          <p:cNvPr id="5" name="Content Placeholder 14">
            <a:extLst>
              <a:ext uri="{FF2B5EF4-FFF2-40B4-BE49-F238E27FC236}">
                <a16:creationId xmlns:a16="http://schemas.microsoft.com/office/drawing/2014/main" id="{DCC707FA-60DD-8028-3582-BE1824E30927}"/>
              </a:ext>
            </a:extLst>
          </p:cNvPr>
          <p:cNvSpPr txBox="1">
            <a:spLocks/>
          </p:cNvSpPr>
          <p:nvPr/>
        </p:nvSpPr>
        <p:spPr>
          <a:xfrm>
            <a:off x="4833259" y="2506664"/>
            <a:ext cx="4103910" cy="43513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09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202E6B-9CC6-875C-745E-E18018C5CFAB}"/>
              </a:ext>
            </a:extLst>
          </p:cNvPr>
          <p:cNvSpPr txBox="1"/>
          <p:nvPr/>
        </p:nvSpPr>
        <p:spPr>
          <a:xfrm>
            <a:off x="255521" y="1443224"/>
            <a:ext cx="863295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Supporting Information</a:t>
            </a:r>
          </a:p>
        </p:txBody>
      </p:sp>
      <p:pic>
        <p:nvPicPr>
          <p:cNvPr id="5" name="Picture 4">
            <a:extLst>
              <a:ext uri="{FF2B5EF4-FFF2-40B4-BE49-F238E27FC236}">
                <a16:creationId xmlns:a16="http://schemas.microsoft.com/office/drawing/2014/main" id="{BCFB2275-16D5-EE60-1A82-337EA056FF30}"/>
              </a:ext>
            </a:extLst>
          </p:cNvPr>
          <p:cNvPicPr>
            <a:picLocks noChangeAspect="1"/>
          </p:cNvPicPr>
          <p:nvPr/>
        </p:nvPicPr>
        <p:blipFill>
          <a:blip r:embed="rId2"/>
          <a:srcRect l="7647" t="8222" r="39058" b="13137"/>
          <a:stretch/>
        </p:blipFill>
        <p:spPr>
          <a:xfrm>
            <a:off x="255522" y="1904889"/>
            <a:ext cx="2740238" cy="2274458"/>
          </a:xfrm>
          <a:prstGeom prst="rect">
            <a:avLst/>
          </a:prstGeom>
        </p:spPr>
      </p:pic>
      <p:pic>
        <p:nvPicPr>
          <p:cNvPr id="7" name="Picture 6">
            <a:extLst>
              <a:ext uri="{FF2B5EF4-FFF2-40B4-BE49-F238E27FC236}">
                <a16:creationId xmlns:a16="http://schemas.microsoft.com/office/drawing/2014/main" id="{0B91B073-C593-1365-022A-DA4B148BE565}"/>
              </a:ext>
            </a:extLst>
          </p:cNvPr>
          <p:cNvPicPr>
            <a:picLocks noChangeAspect="1"/>
          </p:cNvPicPr>
          <p:nvPr/>
        </p:nvPicPr>
        <p:blipFill>
          <a:blip r:embed="rId3"/>
          <a:srcRect l="6000" t="33455" r="63412" b="7281"/>
          <a:stretch/>
        </p:blipFill>
        <p:spPr>
          <a:xfrm>
            <a:off x="3511666" y="1904889"/>
            <a:ext cx="2086998" cy="2274458"/>
          </a:xfrm>
          <a:prstGeom prst="rect">
            <a:avLst/>
          </a:prstGeom>
        </p:spPr>
      </p:pic>
      <p:pic>
        <p:nvPicPr>
          <p:cNvPr id="9" name="Picture 8">
            <a:extLst>
              <a:ext uri="{FF2B5EF4-FFF2-40B4-BE49-F238E27FC236}">
                <a16:creationId xmlns:a16="http://schemas.microsoft.com/office/drawing/2014/main" id="{ABC430B5-8FFE-AE53-D415-C450041325A2}"/>
              </a:ext>
            </a:extLst>
          </p:cNvPr>
          <p:cNvPicPr>
            <a:picLocks noChangeAspect="1"/>
          </p:cNvPicPr>
          <p:nvPr/>
        </p:nvPicPr>
        <p:blipFill>
          <a:blip r:embed="rId4"/>
          <a:srcRect l="7529" t="11393" r="47529" b="13137"/>
          <a:stretch/>
        </p:blipFill>
        <p:spPr>
          <a:xfrm>
            <a:off x="6114571" y="1904889"/>
            <a:ext cx="2407822" cy="2274458"/>
          </a:xfrm>
          <a:prstGeom prst="rect">
            <a:avLst/>
          </a:prstGeom>
        </p:spPr>
      </p:pic>
      <p:pic>
        <p:nvPicPr>
          <p:cNvPr id="11" name="Picture 10">
            <a:extLst>
              <a:ext uri="{FF2B5EF4-FFF2-40B4-BE49-F238E27FC236}">
                <a16:creationId xmlns:a16="http://schemas.microsoft.com/office/drawing/2014/main" id="{A5D212A7-6903-5F78-CC56-3C24E158C59A}"/>
              </a:ext>
            </a:extLst>
          </p:cNvPr>
          <p:cNvPicPr>
            <a:picLocks noChangeAspect="1"/>
          </p:cNvPicPr>
          <p:nvPr/>
        </p:nvPicPr>
        <p:blipFill>
          <a:blip r:embed="rId5"/>
          <a:srcRect l="10235" r="7529" b="15647"/>
          <a:stretch/>
        </p:blipFill>
        <p:spPr>
          <a:xfrm>
            <a:off x="2960236" y="4412877"/>
            <a:ext cx="3957636" cy="2283496"/>
          </a:xfrm>
          <a:prstGeom prst="rect">
            <a:avLst/>
          </a:prstGeom>
        </p:spPr>
      </p:pic>
      <p:sp>
        <p:nvSpPr>
          <p:cNvPr id="12" name="Arrow: Right 11">
            <a:extLst>
              <a:ext uri="{FF2B5EF4-FFF2-40B4-BE49-F238E27FC236}">
                <a16:creationId xmlns:a16="http://schemas.microsoft.com/office/drawing/2014/main" id="{68A90052-C5DC-142A-0490-D692D1D2AF50}"/>
              </a:ext>
            </a:extLst>
          </p:cNvPr>
          <p:cNvSpPr/>
          <p:nvPr/>
        </p:nvSpPr>
        <p:spPr>
          <a:xfrm>
            <a:off x="2995760" y="2936838"/>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1E569AC1-9E7C-039C-DF54-834898750895}"/>
              </a:ext>
            </a:extLst>
          </p:cNvPr>
          <p:cNvSpPr/>
          <p:nvPr/>
        </p:nvSpPr>
        <p:spPr>
          <a:xfrm>
            <a:off x="5620543" y="2930026"/>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Bent 14">
            <a:extLst>
              <a:ext uri="{FF2B5EF4-FFF2-40B4-BE49-F238E27FC236}">
                <a16:creationId xmlns:a16="http://schemas.microsoft.com/office/drawing/2014/main" id="{FBCBCFAB-63F9-9746-4457-91F7EABF3E68}"/>
              </a:ext>
            </a:extLst>
          </p:cNvPr>
          <p:cNvSpPr/>
          <p:nvPr/>
        </p:nvSpPr>
        <p:spPr>
          <a:xfrm rot="10800000">
            <a:off x="6917872" y="4179347"/>
            <a:ext cx="1333948" cy="6190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530A514-D70F-3644-F623-0F9890011B01}"/>
              </a:ext>
            </a:extLst>
          </p:cNvPr>
          <p:cNvSpPr txBox="1"/>
          <p:nvPr/>
        </p:nvSpPr>
        <p:spPr>
          <a:xfrm>
            <a:off x="255521" y="4810986"/>
            <a:ext cx="2536055" cy="1323439"/>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Finding the document on our website. </a:t>
            </a:r>
          </a:p>
          <a:p>
            <a:pPr marL="0" indent="0" hangingPunct="0">
              <a:buNone/>
            </a:pPr>
            <a:endParaRPr lang="en-US" sz="1600" dirty="0">
              <a:latin typeface="Arial" panose="020B0604020202020204" pitchFamily="34" charset="0"/>
              <a:cs typeface="Arial" panose="020B0604020202020204" pitchFamily="34" charset="0"/>
            </a:endParaRPr>
          </a:p>
          <a:p>
            <a:pPr marL="0" indent="0" hangingPunct="0">
              <a:buNone/>
            </a:pPr>
            <a:r>
              <a:rPr lang="en-US" sz="1600" dirty="0">
                <a:latin typeface="Arial" panose="020B0604020202020204" pitchFamily="34" charset="0"/>
                <a:cs typeface="Arial" panose="020B0604020202020204" pitchFamily="34" charset="0"/>
                <a:hlinkClick r:id="rId6"/>
              </a:rPr>
              <a:t>www.kirklees-keep-in-mind.nhs.uk</a:t>
            </a:r>
            <a:endParaRPr lang="en-US" sz="1600" dirty="0">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F1299BA8-C17A-E971-3BB3-5D889F2B274C}"/>
              </a:ext>
            </a:extLst>
          </p:cNvPr>
          <p:cNvSpPr/>
          <p:nvPr/>
        </p:nvSpPr>
        <p:spPr>
          <a:xfrm>
            <a:off x="5515210" y="4798379"/>
            <a:ext cx="258183" cy="150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8741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FDAE06-63A6-DAFB-E86B-311BDEF3A2C5}"/>
              </a:ext>
            </a:extLst>
          </p:cNvPr>
          <p:cNvSpPr txBox="1"/>
          <p:nvPr/>
        </p:nvSpPr>
        <p:spPr>
          <a:xfrm>
            <a:off x="300942" y="1620606"/>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Decision Making and Planning for the Future</a:t>
            </a:r>
            <a:endParaRPr lang="en-GB" sz="2200" dirty="0">
              <a:solidFill>
                <a:srgbClr val="6ABDFF"/>
              </a:solidFill>
              <a:latin typeface="Arial Black" pitchFamily="34"/>
            </a:endParaRPr>
          </a:p>
        </p:txBody>
      </p:sp>
      <p:grpSp>
        <p:nvGrpSpPr>
          <p:cNvPr id="12" name="Group 11">
            <a:extLst>
              <a:ext uri="{FF2B5EF4-FFF2-40B4-BE49-F238E27FC236}">
                <a16:creationId xmlns:a16="http://schemas.microsoft.com/office/drawing/2014/main" id="{C54241F3-84A4-0625-368D-2C07FD2775F5}"/>
              </a:ext>
            </a:extLst>
          </p:cNvPr>
          <p:cNvGrpSpPr/>
          <p:nvPr/>
        </p:nvGrpSpPr>
        <p:grpSpPr>
          <a:xfrm>
            <a:off x="221436" y="2072626"/>
            <a:ext cx="8922565" cy="1432593"/>
            <a:chOff x="221436" y="2072626"/>
            <a:chExt cx="8922565" cy="1432593"/>
          </a:xfrm>
        </p:grpSpPr>
        <p:pic>
          <p:nvPicPr>
            <p:cNvPr id="2" name="Picture 1" descr="A picture containing mirror&#10;&#10;Description automatically generated">
              <a:extLst>
                <a:ext uri="{FF2B5EF4-FFF2-40B4-BE49-F238E27FC236}">
                  <a16:creationId xmlns:a16="http://schemas.microsoft.com/office/drawing/2014/main" id="{98D87BEA-94E8-042A-F701-AFE45EA6DBAC}"/>
                </a:ext>
              </a:extLst>
            </p:cNvPr>
            <p:cNvPicPr>
              <a:picLocks noChangeAspect="1"/>
            </p:cNvPicPr>
            <p:nvPr/>
          </p:nvPicPr>
          <p:blipFill>
            <a:blip r:embed="rId3"/>
            <a:stretch>
              <a:fillRect/>
            </a:stretch>
          </p:blipFill>
          <p:spPr>
            <a:xfrm>
              <a:off x="221436" y="2072626"/>
              <a:ext cx="1209331" cy="1432593"/>
            </a:xfrm>
            <a:prstGeom prst="rect">
              <a:avLst/>
            </a:prstGeom>
          </p:spPr>
        </p:pic>
        <p:sp>
          <p:nvSpPr>
            <p:cNvPr id="9" name="TextBox 8">
              <a:extLst>
                <a:ext uri="{FF2B5EF4-FFF2-40B4-BE49-F238E27FC236}">
                  <a16:creationId xmlns:a16="http://schemas.microsoft.com/office/drawing/2014/main" id="{83904C87-60FA-587F-2CCC-9F6EBECF1E15}"/>
                </a:ext>
              </a:extLst>
            </p:cNvPr>
            <p:cNvSpPr txBox="1"/>
            <p:nvPr/>
          </p:nvSpPr>
          <p:spPr>
            <a:xfrm>
              <a:off x="1581375" y="2303845"/>
              <a:ext cx="7562626"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We don’t have a crystal ball and often we don’t know what the outcome will be – this can be scary, but this is normal, and it can also be a time of excitement. Use the skills to manage emotions during these times and it will help you make better decisions. </a:t>
              </a:r>
            </a:p>
          </p:txBody>
        </p:sp>
      </p:grpSp>
      <p:grpSp>
        <p:nvGrpSpPr>
          <p:cNvPr id="13" name="Group 12">
            <a:extLst>
              <a:ext uri="{FF2B5EF4-FFF2-40B4-BE49-F238E27FC236}">
                <a16:creationId xmlns:a16="http://schemas.microsoft.com/office/drawing/2014/main" id="{452BD2D4-F6B6-5EF2-5230-42F8B4020AFF}"/>
              </a:ext>
            </a:extLst>
          </p:cNvPr>
          <p:cNvGrpSpPr/>
          <p:nvPr/>
        </p:nvGrpSpPr>
        <p:grpSpPr>
          <a:xfrm>
            <a:off x="94494" y="3629815"/>
            <a:ext cx="8709908" cy="1127471"/>
            <a:chOff x="94494" y="3629815"/>
            <a:chExt cx="8709908" cy="1127471"/>
          </a:xfrm>
        </p:grpSpPr>
        <p:pic>
          <p:nvPicPr>
            <p:cNvPr id="4" name="Picture 3" descr="Transformation.png">
              <a:extLst>
                <a:ext uri="{FF2B5EF4-FFF2-40B4-BE49-F238E27FC236}">
                  <a16:creationId xmlns:a16="http://schemas.microsoft.com/office/drawing/2014/main" id="{F50B114B-0C12-00DC-86B6-8CA3BDA9AB81}"/>
                </a:ext>
              </a:extLst>
            </p:cNvPr>
            <p:cNvPicPr>
              <a:picLocks noChangeAspect="1"/>
            </p:cNvPicPr>
            <p:nvPr/>
          </p:nvPicPr>
          <p:blipFill>
            <a:blip r:embed="rId4"/>
            <a:stretch>
              <a:fillRect/>
            </a:stretch>
          </p:blipFill>
          <p:spPr>
            <a:xfrm>
              <a:off x="6320847" y="3629815"/>
              <a:ext cx="2483555" cy="1127471"/>
            </a:xfrm>
            <a:prstGeom prst="rect">
              <a:avLst/>
            </a:prstGeom>
          </p:spPr>
        </p:pic>
        <p:sp>
          <p:nvSpPr>
            <p:cNvPr id="10" name="TextBox 9">
              <a:extLst>
                <a:ext uri="{FF2B5EF4-FFF2-40B4-BE49-F238E27FC236}">
                  <a16:creationId xmlns:a16="http://schemas.microsoft.com/office/drawing/2014/main" id="{5601C25E-93FB-BE86-7159-116B259E7425}"/>
                </a:ext>
              </a:extLst>
            </p:cNvPr>
            <p:cNvSpPr txBox="1"/>
            <p:nvPr/>
          </p:nvSpPr>
          <p:spPr>
            <a:xfrm>
              <a:off x="94494" y="3782215"/>
              <a:ext cx="6080395" cy="830997"/>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As you progress through adolescence, you are in a period of transformation to learn who you are and what you want and need by understanding your emotions and feelings.</a:t>
              </a:r>
            </a:p>
          </p:txBody>
        </p:sp>
      </p:grpSp>
      <p:grpSp>
        <p:nvGrpSpPr>
          <p:cNvPr id="14" name="Group 13">
            <a:extLst>
              <a:ext uri="{FF2B5EF4-FFF2-40B4-BE49-F238E27FC236}">
                <a16:creationId xmlns:a16="http://schemas.microsoft.com/office/drawing/2014/main" id="{F2EEF68E-0419-746A-EC96-C759F1692E7D}"/>
              </a:ext>
            </a:extLst>
          </p:cNvPr>
          <p:cNvGrpSpPr/>
          <p:nvPr/>
        </p:nvGrpSpPr>
        <p:grpSpPr>
          <a:xfrm>
            <a:off x="94494" y="5034187"/>
            <a:ext cx="6811434" cy="1569660"/>
            <a:chOff x="94494" y="5034187"/>
            <a:chExt cx="6811434" cy="1569660"/>
          </a:xfrm>
        </p:grpSpPr>
        <p:pic>
          <p:nvPicPr>
            <p:cNvPr id="3" name="Picture 2" descr="Arrow&#10;&#10;Description automatically generated">
              <a:extLst>
                <a:ext uri="{FF2B5EF4-FFF2-40B4-BE49-F238E27FC236}">
                  <a16:creationId xmlns:a16="http://schemas.microsoft.com/office/drawing/2014/main" id="{CBF5B4BC-73F4-CAA5-8009-AC379D2E6579}"/>
                </a:ext>
              </a:extLst>
            </p:cNvPr>
            <p:cNvPicPr>
              <a:picLocks noChangeAspect="1"/>
            </p:cNvPicPr>
            <p:nvPr/>
          </p:nvPicPr>
          <p:blipFill>
            <a:blip r:embed="rId5"/>
            <a:stretch>
              <a:fillRect/>
            </a:stretch>
          </p:blipFill>
          <p:spPr>
            <a:xfrm>
              <a:off x="5224198" y="5161081"/>
              <a:ext cx="1681730" cy="1434416"/>
            </a:xfrm>
            <a:prstGeom prst="rect">
              <a:avLst/>
            </a:prstGeom>
          </p:spPr>
        </p:pic>
        <p:pic>
          <p:nvPicPr>
            <p:cNvPr id="5" name="Picture 3" descr="K:\Communications\Design\Logos and icons\icons\New icons\Gears.png">
              <a:extLst>
                <a:ext uri="{FF2B5EF4-FFF2-40B4-BE49-F238E27FC236}">
                  <a16:creationId xmlns:a16="http://schemas.microsoft.com/office/drawing/2014/main" id="{8B105D5B-A7D5-7ECD-E1C4-3B4B8072B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4" y="5042538"/>
              <a:ext cx="1184997" cy="1552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9F2B46-461A-3156-0194-95BC4943AB4D}"/>
                </a:ext>
              </a:extLst>
            </p:cNvPr>
            <p:cNvSpPr txBox="1"/>
            <p:nvPr/>
          </p:nvSpPr>
          <p:spPr>
            <a:xfrm>
              <a:off x="1430767" y="5034187"/>
              <a:ext cx="3822814" cy="1569660"/>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It’s ok to want to do things differently or go in a different direction to your peers, that is all part of growing up. Use your skills to calm your nervous system so you can make the choices which are right for you.</a:t>
              </a:r>
            </a:p>
          </p:txBody>
        </p:sp>
      </p:grpSp>
    </p:spTree>
    <p:extLst>
      <p:ext uri="{BB962C8B-B14F-4D97-AF65-F5344CB8AC3E}">
        <p14:creationId xmlns:p14="http://schemas.microsoft.com/office/powerpoint/2010/main" val="11415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ressYourself - The Five Ways to Wellbeing – Signals">
            <a:extLst>
              <a:ext uri="{FF2B5EF4-FFF2-40B4-BE49-F238E27FC236}">
                <a16:creationId xmlns:a16="http://schemas.microsoft.com/office/drawing/2014/main" id="{E187E2B9-F703-2304-6D04-66186F247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6" t="7895" r="7958" b="8704"/>
          <a:stretch/>
        </p:blipFill>
        <p:spPr bwMode="auto">
          <a:xfrm>
            <a:off x="1819469" y="2003809"/>
            <a:ext cx="5323115" cy="4033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EFF03FD1-C6AE-0111-A1C0-F5367243B7CF}"/>
              </a:ext>
            </a:extLst>
          </p:cNvPr>
          <p:cNvSpPr txBox="1">
            <a:spLocks noChangeArrowheads="1"/>
          </p:cNvSpPr>
          <p:nvPr/>
        </p:nvSpPr>
        <p:spPr bwMode="auto">
          <a:xfrm>
            <a:off x="320792" y="1586173"/>
            <a:ext cx="3877983" cy="34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sz="1800" dirty="0">
                <a:solidFill>
                  <a:srgbClr val="6ABDFF"/>
                </a:solidFill>
                <a:latin typeface="Arial Black" charset="0"/>
                <a:ea typeface="ÇlÇr ñæí©" charset="0"/>
              </a:rPr>
              <a:t>The NHS 5 Ways to Wellbeing</a:t>
            </a:r>
          </a:p>
          <a:p>
            <a:pPr marL="0" marR="0" lvl="0" indent="0" algn="l" defTabSz="914400" rtl="0" eaLnBrk="1" fontAlgn="base" latinLnBrk="0" hangingPunct="1">
              <a:lnSpc>
                <a:spcPct val="100000"/>
              </a:lnSpc>
              <a:spcBef>
                <a:spcPct val="0"/>
              </a:spcBef>
              <a:spcAft>
                <a:spcPct val="0"/>
              </a:spcAft>
              <a:buClrTx/>
              <a:buSzTx/>
              <a:buFontTx/>
              <a:buNone/>
              <a:tabLst/>
            </a:pPr>
            <a:endParaRPr lang="en-US" sz="1800" b="1" dirty="0">
              <a:solidFill>
                <a:srgbClr val="6ABDFF"/>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ABDFF"/>
              </a:solidFill>
              <a:effectLst/>
            </a:endParaRPr>
          </a:p>
        </p:txBody>
      </p:sp>
    </p:spTree>
    <p:extLst>
      <p:ext uri="{BB962C8B-B14F-4D97-AF65-F5344CB8AC3E}">
        <p14:creationId xmlns:p14="http://schemas.microsoft.com/office/powerpoint/2010/main" val="2403327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DF0C6-C2C6-4880-BC45-72D1FBB62D28}"/>
              </a:ext>
            </a:extLst>
          </p:cNvPr>
          <p:cNvSpPr txBox="1"/>
          <p:nvPr/>
        </p:nvSpPr>
        <p:spPr>
          <a:xfrm>
            <a:off x="255521" y="2274221"/>
            <a:ext cx="2713804"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Look after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Get enough sleep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Practice good sleep hygiene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Eat a balanced diet</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Self-care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Do exercise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05EDA2-5FF2-4F0B-AA0D-401F2A96FEB2}"/>
              </a:ext>
            </a:extLst>
          </p:cNvPr>
          <p:cNvSpPr txBox="1"/>
          <p:nvPr/>
        </p:nvSpPr>
        <p:spPr>
          <a:xfrm>
            <a:off x="2866205" y="2274221"/>
            <a:ext cx="2987840" cy="3693319"/>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Be Kind to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Celebrate your successes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Accept compliments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Challenge unkind thoughts about yourself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Limit social media use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Say positive things to yourself</a:t>
            </a:r>
          </a:p>
        </p:txBody>
      </p:sp>
      <p:pic>
        <p:nvPicPr>
          <p:cNvPr id="4" name="Picture 3" descr="Icon&#10;&#10;Description automatically generated">
            <a:extLst>
              <a:ext uri="{FF2B5EF4-FFF2-40B4-BE49-F238E27FC236}">
                <a16:creationId xmlns:a16="http://schemas.microsoft.com/office/drawing/2014/main" id="{3C9BF8E5-CAED-4FF4-8734-0AB56D07F5DF}"/>
              </a:ext>
            </a:extLst>
          </p:cNvPr>
          <p:cNvPicPr>
            <a:picLocks noChangeAspect="1"/>
          </p:cNvPicPr>
          <p:nvPr/>
        </p:nvPicPr>
        <p:blipFill>
          <a:blip r:embed="rId2"/>
          <a:stretch>
            <a:fillRect/>
          </a:stretch>
        </p:blipFill>
        <p:spPr>
          <a:xfrm>
            <a:off x="455731" y="5772759"/>
            <a:ext cx="1061200" cy="730046"/>
          </a:xfrm>
          <a:prstGeom prst="rect">
            <a:avLst/>
          </a:prstGeom>
        </p:spPr>
      </p:pic>
      <p:pic>
        <p:nvPicPr>
          <p:cNvPr id="5" name="Picture 4" descr="Speech and language therapist.png">
            <a:extLst>
              <a:ext uri="{FF2B5EF4-FFF2-40B4-BE49-F238E27FC236}">
                <a16:creationId xmlns:a16="http://schemas.microsoft.com/office/drawing/2014/main" id="{54DF5D2A-C4AF-41FA-AAEF-7898AE6A1C67}"/>
              </a:ext>
            </a:extLst>
          </p:cNvPr>
          <p:cNvPicPr>
            <a:picLocks noChangeAspect="1"/>
          </p:cNvPicPr>
          <p:nvPr/>
        </p:nvPicPr>
        <p:blipFill>
          <a:blip r:embed="rId3"/>
          <a:stretch>
            <a:fillRect/>
          </a:stretch>
        </p:blipFill>
        <p:spPr>
          <a:xfrm>
            <a:off x="3715280" y="5772759"/>
            <a:ext cx="653816" cy="849526"/>
          </a:xfrm>
          <a:prstGeom prst="rect">
            <a:avLst/>
          </a:prstGeom>
        </p:spPr>
      </p:pic>
      <p:sp>
        <p:nvSpPr>
          <p:cNvPr id="6" name="TextBox 5">
            <a:extLst>
              <a:ext uri="{FF2B5EF4-FFF2-40B4-BE49-F238E27FC236}">
                <a16:creationId xmlns:a16="http://schemas.microsoft.com/office/drawing/2014/main" id="{D05B0387-3039-4F69-B868-B2BCB573E289}"/>
              </a:ext>
            </a:extLst>
          </p:cNvPr>
          <p:cNvSpPr txBox="1"/>
          <p:nvPr/>
        </p:nvSpPr>
        <p:spPr>
          <a:xfrm>
            <a:off x="6078704" y="2274221"/>
            <a:ext cx="2987840"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Build Support Networks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Peer support groups</a:t>
            </a:r>
          </a:p>
          <a:p>
            <a:pPr marL="0" indent="0" hangingPunct="0">
              <a:buNone/>
            </a:pPr>
            <a:r>
              <a:rPr lang="en-US" dirty="0">
                <a:latin typeface="Arial" panose="020B0604020202020204" pitchFamily="34" charset="0"/>
                <a:cs typeface="Arial" panose="020B0604020202020204" pitchFamily="34" charset="0"/>
              </a:rPr>
              <a:t> </a:t>
            </a:r>
          </a:p>
          <a:p>
            <a:pPr marL="0" indent="0" hangingPunct="0">
              <a:buNone/>
            </a:pPr>
            <a:r>
              <a:rPr lang="en-US" dirty="0">
                <a:latin typeface="Arial" panose="020B0604020202020204" pitchFamily="34" charset="0"/>
                <a:cs typeface="Arial" panose="020B0604020202020204" pitchFamily="34" charset="0"/>
              </a:rPr>
              <a:t>Avoid comparing yourself to others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Join a local club</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Re-connect with old friends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Spend time with friends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pic>
        <p:nvPicPr>
          <p:cNvPr id="7" name="Picture 16" descr="C:\Users\kate.henry\Desktop\Icons\People 1.png">
            <a:extLst>
              <a:ext uri="{FF2B5EF4-FFF2-40B4-BE49-F238E27FC236}">
                <a16:creationId xmlns:a16="http://schemas.microsoft.com/office/drawing/2014/main" id="{1029F9DB-6F09-4598-83E0-03A720185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18" y="5674684"/>
            <a:ext cx="682653" cy="891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DD3529-7994-4A83-AF75-AC63BF801A08}"/>
              </a:ext>
            </a:extLst>
          </p:cNvPr>
          <p:cNvSpPr txBox="1"/>
          <p:nvPr/>
        </p:nvSpPr>
        <p:spPr>
          <a:xfrm>
            <a:off x="255521" y="1443224"/>
            <a:ext cx="863295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to boost your self-esteem/self confidence and bouncebackability </a:t>
            </a:r>
          </a:p>
        </p:txBody>
      </p:sp>
    </p:spTree>
    <p:extLst>
      <p:ext uri="{BB962C8B-B14F-4D97-AF65-F5344CB8AC3E}">
        <p14:creationId xmlns:p14="http://schemas.microsoft.com/office/powerpoint/2010/main" val="394864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46BFA-EF73-394A-AA18-F59FF6D7A2B9}"/>
              </a:ext>
            </a:extLst>
          </p:cNvPr>
          <p:cNvSpPr txBox="1"/>
          <p:nvPr/>
        </p:nvSpPr>
        <p:spPr>
          <a:xfrm>
            <a:off x="1118958" y="2281562"/>
            <a:ext cx="7651243" cy="3139321"/>
          </a:xfrm>
          <a:prstGeom prst="rect">
            <a:avLst/>
          </a:prstGeom>
          <a:noFill/>
        </p:spPr>
        <p:txBody>
          <a:bodyPr wrap="square" rtlCol="0">
            <a:spAutoFit/>
          </a:bodyPr>
          <a:lstStyle/>
          <a:p>
            <a:r>
              <a:rPr lang="en-GB" b="1" dirty="0"/>
              <a:t>Reflections and things you can be doing while you wait for your assessment</a:t>
            </a:r>
          </a:p>
          <a:p>
            <a:endParaRPr lang="en-GB" dirty="0"/>
          </a:p>
          <a:p>
            <a:pPr marL="285750" indent="-285750">
              <a:buFont typeface="Arial" panose="020B0604020202020204" pitchFamily="34" charset="0"/>
              <a:buChar char="•"/>
            </a:pPr>
            <a:r>
              <a:rPr lang="en-GB" dirty="0"/>
              <a:t>Use coping skills to help manage your emotions</a:t>
            </a:r>
          </a:p>
          <a:p>
            <a:endParaRPr lang="en-GB" dirty="0"/>
          </a:p>
          <a:p>
            <a:pPr marL="285750" indent="-285750">
              <a:buFont typeface="Arial" panose="020B0604020202020204" pitchFamily="34" charset="0"/>
              <a:buChar char="•"/>
            </a:pPr>
            <a:r>
              <a:rPr lang="en-GB" dirty="0"/>
              <a:t>What do you do to manage your own stress? How do you relax?</a:t>
            </a:r>
          </a:p>
          <a:p>
            <a:pPr marL="742950" lvl="1" indent="-285750">
              <a:buFont typeface="Arial" panose="020B0604020202020204" pitchFamily="34" charset="0"/>
              <a:buChar char="•"/>
            </a:pPr>
            <a:r>
              <a:rPr lang="en-GB" dirty="0"/>
              <a:t>Create a self care plan</a:t>
            </a:r>
          </a:p>
          <a:p>
            <a:pPr lvl="1"/>
            <a:endParaRPr lang="en-GB" dirty="0"/>
          </a:p>
          <a:p>
            <a:pPr marL="285750" indent="-285750">
              <a:buFont typeface="Arial" panose="020B0604020202020204" pitchFamily="34" charset="0"/>
              <a:buChar char="•"/>
            </a:pPr>
            <a:r>
              <a:rPr lang="en-GB" dirty="0"/>
              <a:t>How do you communicate with your parents, friends or teachers? – what works what doesn’t?</a:t>
            </a:r>
          </a:p>
          <a:p>
            <a:endParaRPr lang="en-GB" dirty="0"/>
          </a:p>
          <a:p>
            <a:pPr marL="285750" indent="-285750">
              <a:buFont typeface="Arial" panose="020B0604020202020204" pitchFamily="34" charset="0"/>
              <a:buChar char="•"/>
            </a:pPr>
            <a:r>
              <a:rPr lang="en-GB" dirty="0"/>
              <a:t>What is in your control? What changes can you implement?</a:t>
            </a:r>
          </a:p>
        </p:txBody>
      </p:sp>
      <p:sp>
        <p:nvSpPr>
          <p:cNvPr id="3" name="TextBox 2">
            <a:extLst>
              <a:ext uri="{FF2B5EF4-FFF2-40B4-BE49-F238E27FC236}">
                <a16:creationId xmlns:a16="http://schemas.microsoft.com/office/drawing/2014/main" id="{77A75213-913C-AD61-3BF8-536EA5E01282}"/>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Home Tasks</a:t>
            </a:r>
          </a:p>
        </p:txBody>
      </p:sp>
      <p:pic>
        <p:nvPicPr>
          <p:cNvPr id="4" name="Picture 5">
            <a:extLst>
              <a:ext uri="{FF2B5EF4-FFF2-40B4-BE49-F238E27FC236}">
                <a16:creationId xmlns:a16="http://schemas.microsoft.com/office/drawing/2014/main" id="{FEAB9178-0961-E4F4-1310-CF72BBB8145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98" y="3360753"/>
            <a:ext cx="548843" cy="54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031AB06D-B1E2-B99D-4C63-9DAFF2EA4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16" y="5074760"/>
            <a:ext cx="704126" cy="2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con&#10;&#10;Description automatically generated">
            <a:extLst>
              <a:ext uri="{FF2B5EF4-FFF2-40B4-BE49-F238E27FC236}">
                <a16:creationId xmlns:a16="http://schemas.microsoft.com/office/drawing/2014/main" id="{70942F4D-7095-79A1-CA7B-A65662030C4F}"/>
              </a:ext>
            </a:extLst>
          </p:cNvPr>
          <p:cNvPicPr>
            <a:picLocks noChangeAspect="1"/>
          </p:cNvPicPr>
          <p:nvPr/>
        </p:nvPicPr>
        <p:blipFill>
          <a:blip r:embed="rId4"/>
          <a:stretch>
            <a:fillRect/>
          </a:stretch>
        </p:blipFill>
        <p:spPr>
          <a:xfrm>
            <a:off x="471868" y="2699037"/>
            <a:ext cx="491473" cy="474034"/>
          </a:xfrm>
          <a:prstGeom prst="rect">
            <a:avLst/>
          </a:prstGeom>
        </p:spPr>
      </p:pic>
      <p:pic>
        <p:nvPicPr>
          <p:cNvPr id="9" name="Picture 8" descr="K:\Communications\Design\Logos and icons\icons\New icons\peer to peer.png">
            <a:extLst>
              <a:ext uri="{FF2B5EF4-FFF2-40B4-BE49-F238E27FC236}">
                <a16:creationId xmlns:a16="http://schemas.microsoft.com/office/drawing/2014/main" id="{308B1ECB-F461-2772-2824-2C26FDAA5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68" y="4193455"/>
            <a:ext cx="491473" cy="555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Communications\Design\Logos and icons\icons\New icons\Reflections.png">
            <a:extLst>
              <a:ext uri="{FF2B5EF4-FFF2-40B4-BE49-F238E27FC236}">
                <a16:creationId xmlns:a16="http://schemas.microsoft.com/office/drawing/2014/main" id="{673CC0FD-A040-AF98-9402-02B9B50CD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177" y="479373"/>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76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942E6-D50A-316F-2272-D04C5220742B}"/>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YouTube Resources</a:t>
            </a:r>
          </a:p>
        </p:txBody>
      </p:sp>
      <p:sp>
        <p:nvSpPr>
          <p:cNvPr id="3" name="TextBox 2">
            <a:extLst>
              <a:ext uri="{FF2B5EF4-FFF2-40B4-BE49-F238E27FC236}">
                <a16:creationId xmlns:a16="http://schemas.microsoft.com/office/drawing/2014/main" id="{EDAE9A76-38FE-434D-231F-4758D4E692F8}"/>
              </a:ext>
            </a:extLst>
          </p:cNvPr>
          <p:cNvSpPr txBox="1"/>
          <p:nvPr/>
        </p:nvSpPr>
        <p:spPr>
          <a:xfrm>
            <a:off x="307800" y="2535142"/>
            <a:ext cx="7651243" cy="2862322"/>
          </a:xfrm>
          <a:prstGeom prst="rect">
            <a:avLst/>
          </a:prstGeom>
          <a:noFill/>
        </p:spPr>
        <p:txBody>
          <a:bodyPr wrap="square" rtlCol="0">
            <a:spAutoFit/>
          </a:bodyPr>
          <a:lstStyle/>
          <a:p>
            <a:pPr>
              <a:buNone/>
            </a:pPr>
            <a:r>
              <a:rPr lang="en-GB" sz="1800" b="1" dirty="0">
                <a:effectLst/>
                <a:latin typeface="Segoe UI" panose="020B0502040204020203" pitchFamily="34" charset="0"/>
              </a:rPr>
              <a:t>Fight Flight Freeze - A Guide to Anxiety for Kids</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2"/>
              </a:rPr>
              <a:t>https://youtu.be/FfSbWc3O_5M?si=OcKK6ZA-cy1qQ3Wz</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Fight Flight Freeze – Anxiety Explained For Teens </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3"/>
              </a:rPr>
              <a:t>https://www.youtube.com/watch?v=rpolpKTWrp4</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Unlocking the Adolescent Mind: Insights from Dr. Siegel </a:t>
            </a:r>
            <a:endParaRPr lang="en-GB" sz="1800" dirty="0">
              <a:effectLst/>
              <a:latin typeface="Arial" panose="020B0604020202020204" pitchFamily="34" charset="0"/>
            </a:endParaRPr>
          </a:p>
          <a:p>
            <a:r>
              <a:rPr lang="en-GB" sz="1800" dirty="0">
                <a:effectLst/>
                <a:latin typeface="Segoe UI" panose="020B0502040204020203" pitchFamily="34" charset="0"/>
                <a:hlinkClick r:id="rId4"/>
              </a:rPr>
              <a:t>https://www.youtube.com/watch?v=0O1u5OEc5eY</a:t>
            </a:r>
            <a:endParaRPr lang="en-GB" sz="1800" dirty="0">
              <a:effectLst/>
              <a:latin typeface="Segoe UI" panose="020B0502040204020203" pitchFamily="34" charset="0"/>
            </a:endParaRPr>
          </a:p>
          <a:p>
            <a:endParaRPr lang="en-GB" sz="1800"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135999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281E3FB-918F-4BB8-CF87-AEF2FF10670C}"/>
              </a:ext>
            </a:extLst>
          </p:cNvPr>
          <p:cNvSpPr txBox="1">
            <a:spLocks noChangeArrowheads="1"/>
          </p:cNvSpPr>
          <p:nvPr/>
        </p:nvSpPr>
        <p:spPr bwMode="auto">
          <a:xfrm>
            <a:off x="224853" y="3141286"/>
            <a:ext cx="8694294" cy="22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800" dirty="0">
                <a:solidFill>
                  <a:schemeClr val="bg2">
                    <a:lumMod val="50000"/>
                  </a:schemeClr>
                </a:solidFill>
                <a:latin typeface="Arial Black" charset="0"/>
                <a:ea typeface="ÇlÇr ñæí©" charset="0"/>
              </a:rPr>
              <a:t>Feedback</a:t>
            </a:r>
          </a:p>
          <a:p>
            <a:pPr marL="0" marR="0" lvl="0" indent="0" algn="ctr" defTabSz="914400" rtl="0" eaLnBrk="1" fontAlgn="base" latinLnBrk="0" hangingPunct="1">
              <a:lnSpc>
                <a:spcPct val="100000"/>
              </a:lnSpc>
              <a:spcBef>
                <a:spcPct val="0"/>
              </a:spcBef>
              <a:spcAft>
                <a:spcPts val="250"/>
              </a:spcAft>
              <a:buClrTx/>
              <a:buSzTx/>
              <a:buFontTx/>
              <a:buNone/>
              <a:tabLst/>
            </a:pPr>
            <a:endParaRPr lang="en-US" sz="1600" dirty="0">
              <a:solidFill>
                <a:srgbClr val="002060"/>
              </a:solidFill>
              <a:latin typeface="Arial Black" charset="0"/>
              <a:ea typeface="ÇlÇr ñæí©" charset="0"/>
            </a:endParaRP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2800" b="1" i="0" u="none" strike="noStrike" cap="none" normalizeH="0" baseline="0" dirty="0">
                <a:ln>
                  <a:noFill/>
                </a:ln>
                <a:solidFill>
                  <a:schemeClr val="tx2">
                    <a:lumMod val="10000"/>
                  </a:schemeClr>
                </a:solidFill>
                <a:effectLst/>
                <a:ea typeface="ÇlÇr ñæí©" charset="0"/>
              </a:rPr>
              <a:t>We would greatly appreciate your feedback via this short questionnaire. </a:t>
            </a:r>
          </a:p>
        </p:txBody>
      </p:sp>
      <p:sp>
        <p:nvSpPr>
          <p:cNvPr id="3" name="TextBox 2">
            <a:extLst>
              <a:ext uri="{FF2B5EF4-FFF2-40B4-BE49-F238E27FC236}">
                <a16:creationId xmlns:a16="http://schemas.microsoft.com/office/drawing/2014/main" id="{A1311082-0308-7C9D-CCC6-7ED424B89EBF}"/>
              </a:ext>
            </a:extLst>
          </p:cNvPr>
          <p:cNvSpPr txBox="1"/>
          <p:nvPr/>
        </p:nvSpPr>
        <p:spPr>
          <a:xfrm>
            <a:off x="917046" y="5165088"/>
            <a:ext cx="7011339" cy="954107"/>
          </a:xfrm>
          <a:prstGeom prst="rect">
            <a:avLst/>
          </a:prstGeom>
          <a:noFill/>
        </p:spPr>
        <p:txBody>
          <a:bodyPr wrap="square">
            <a:spAutoFit/>
          </a:bodyPr>
          <a:lstStyle/>
          <a:p>
            <a:r>
              <a:rPr lang="en-GB" sz="2800" dirty="0">
                <a:hlinkClick r:id="rId2"/>
              </a:rPr>
              <a:t>https://www.surveymonkey.com/r/CPM5BNV</a:t>
            </a:r>
            <a:endParaRPr lang="en-GB" sz="2800" u="sng" dirty="0">
              <a:solidFill>
                <a:srgbClr val="467886"/>
              </a:solidFill>
              <a:latin typeface="Aptos" panose="020B0004020202020204" pitchFamily="34" charset="0"/>
            </a:endParaRPr>
          </a:p>
          <a:p>
            <a:endParaRPr lang="en-GB" sz="2800" dirty="0"/>
          </a:p>
        </p:txBody>
      </p:sp>
      <p:grpSp>
        <p:nvGrpSpPr>
          <p:cNvPr id="2" name="Group 1">
            <a:extLst>
              <a:ext uri="{FF2B5EF4-FFF2-40B4-BE49-F238E27FC236}">
                <a16:creationId xmlns:a16="http://schemas.microsoft.com/office/drawing/2014/main" id="{8F5525A7-2BE3-6A49-8EFE-FCC79F39C287}"/>
              </a:ext>
            </a:extLst>
          </p:cNvPr>
          <p:cNvGrpSpPr/>
          <p:nvPr/>
        </p:nvGrpSpPr>
        <p:grpSpPr>
          <a:xfrm>
            <a:off x="3031171" y="918987"/>
            <a:ext cx="2953062" cy="2222299"/>
            <a:chOff x="3031171" y="918987"/>
            <a:chExt cx="2953062" cy="2222299"/>
          </a:xfrm>
        </p:grpSpPr>
        <p:pic>
          <p:nvPicPr>
            <p:cNvPr id="6" name="Picture 5" descr="A picture containing wheel, silhouette&#10;&#10;Description automatically generated">
              <a:extLst>
                <a:ext uri="{FF2B5EF4-FFF2-40B4-BE49-F238E27FC236}">
                  <a16:creationId xmlns:a16="http://schemas.microsoft.com/office/drawing/2014/main" id="{E83E24F0-9A77-80CF-A5C7-71A69F6BF556}"/>
                </a:ext>
              </a:extLst>
            </p:cNvPr>
            <p:cNvPicPr>
              <a:picLocks noChangeAspect="1"/>
            </p:cNvPicPr>
            <p:nvPr/>
          </p:nvPicPr>
          <p:blipFill>
            <a:blip r:embed="rId3"/>
            <a:stretch>
              <a:fillRect/>
            </a:stretch>
          </p:blipFill>
          <p:spPr>
            <a:xfrm>
              <a:off x="3031171" y="918987"/>
              <a:ext cx="2953062" cy="2222299"/>
            </a:xfrm>
            <a:prstGeom prst="rect">
              <a:avLst/>
            </a:prstGeom>
          </p:spPr>
        </p:pic>
        <p:sp>
          <p:nvSpPr>
            <p:cNvPr id="7" name="TextBox 6">
              <a:extLst>
                <a:ext uri="{FF2B5EF4-FFF2-40B4-BE49-F238E27FC236}">
                  <a16:creationId xmlns:a16="http://schemas.microsoft.com/office/drawing/2014/main" id="{D85AA2D0-601C-A0D7-C754-05C77B23BFD4}"/>
                </a:ext>
              </a:extLst>
            </p:cNvPr>
            <p:cNvSpPr txBox="1"/>
            <p:nvPr/>
          </p:nvSpPr>
          <p:spPr>
            <a:xfrm>
              <a:off x="3184263" y="1588776"/>
              <a:ext cx="2646878" cy="646331"/>
            </a:xfrm>
            <a:prstGeom prst="rect">
              <a:avLst/>
            </a:prstGeom>
            <a:noFill/>
          </p:spPr>
          <p:txBody>
            <a:bodyPr wrap="none" rtlCol="0">
              <a:spAutoFit/>
            </a:bodyPr>
            <a:lstStyle/>
            <a:p>
              <a:r>
                <a:rPr lang="en-GB" sz="3600" b="1" dirty="0">
                  <a:solidFill>
                    <a:srgbClr val="005EB8"/>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3335734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a.png">
            <a:extLst>
              <a:ext uri="{FF2B5EF4-FFF2-40B4-BE49-F238E27FC236}">
                <a16:creationId xmlns:a16="http://schemas.microsoft.com/office/drawing/2014/main" id="{068810A3-8EFC-A862-09B7-CCBFD55DDC33}"/>
              </a:ext>
            </a:extLst>
          </p:cNvPr>
          <p:cNvPicPr>
            <a:picLocks noChangeAspect="1"/>
          </p:cNvPicPr>
          <p:nvPr/>
        </p:nvPicPr>
        <p:blipFill>
          <a:blip r:embed="rId2"/>
          <a:stretch>
            <a:fillRect/>
          </a:stretch>
        </p:blipFill>
        <p:spPr>
          <a:xfrm>
            <a:off x="491010" y="1630977"/>
            <a:ext cx="398135" cy="541555"/>
          </a:xfrm>
          <a:prstGeom prst="rect">
            <a:avLst/>
          </a:prstGeom>
        </p:spPr>
      </p:pic>
      <p:sp>
        <p:nvSpPr>
          <p:cNvPr id="4" name="Content Placeholder 13">
            <a:extLst>
              <a:ext uri="{FF2B5EF4-FFF2-40B4-BE49-F238E27FC236}">
                <a16:creationId xmlns:a16="http://schemas.microsoft.com/office/drawing/2014/main" id="{5EAD50E1-0D2D-C74A-CC6D-9EB14D8A5FBD}"/>
              </a:ext>
            </a:extLst>
          </p:cNvPr>
          <p:cNvSpPr txBox="1">
            <a:spLocks/>
          </p:cNvSpPr>
          <p:nvPr/>
        </p:nvSpPr>
        <p:spPr>
          <a:xfrm>
            <a:off x="1247887" y="1630427"/>
            <a:ext cx="7605658" cy="7751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lightbulb indicates a vital skill which will support your child in managing their emotions.</a:t>
            </a:r>
          </a:p>
        </p:txBody>
      </p:sp>
      <p:pic>
        <p:nvPicPr>
          <p:cNvPr id="5" name="Picture 6" descr="K:\Communications\Design\Logos and icons\icons\New icons\CPA.png">
            <a:extLst>
              <a:ext uri="{FF2B5EF4-FFF2-40B4-BE49-F238E27FC236}">
                <a16:creationId xmlns:a16="http://schemas.microsoft.com/office/drawing/2014/main" id="{13B444A7-704F-7812-B9A5-A42CE9FE2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31" y="2630096"/>
            <a:ext cx="702324" cy="6570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a:extLst>
              <a:ext uri="{FF2B5EF4-FFF2-40B4-BE49-F238E27FC236}">
                <a16:creationId xmlns:a16="http://schemas.microsoft.com/office/drawing/2014/main" id="{1B125180-69F2-BD52-4364-CC08B3BF21D4}"/>
              </a:ext>
            </a:extLst>
          </p:cNvPr>
          <p:cNvSpPr txBox="1">
            <a:spLocks/>
          </p:cNvSpPr>
          <p:nvPr/>
        </p:nvSpPr>
        <p:spPr>
          <a:xfrm>
            <a:off x="1247888" y="2486442"/>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care symbol indicates where there may be a need for self care, not only for your child or young person but also in looking after yourself as well as your child.</a:t>
            </a:r>
          </a:p>
        </p:txBody>
      </p:sp>
      <p:pic>
        <p:nvPicPr>
          <p:cNvPr id="7" name="Picture 7">
            <a:extLst>
              <a:ext uri="{FF2B5EF4-FFF2-40B4-BE49-F238E27FC236}">
                <a16:creationId xmlns:a16="http://schemas.microsoft.com/office/drawing/2014/main" id="{63C9C329-3B1B-E0C7-7F94-27699427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5" y="5837016"/>
            <a:ext cx="1840211" cy="43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984600D5-0906-F433-576E-8B45404D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671" y="4929336"/>
            <a:ext cx="1842031" cy="77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3">
            <a:extLst>
              <a:ext uri="{FF2B5EF4-FFF2-40B4-BE49-F238E27FC236}">
                <a16:creationId xmlns:a16="http://schemas.microsoft.com/office/drawing/2014/main" id="{40511582-2BEC-8A9A-899F-7D3007E15E7C}"/>
              </a:ext>
            </a:extLst>
          </p:cNvPr>
          <p:cNvSpPr txBox="1">
            <a:spLocks/>
          </p:cNvSpPr>
          <p:nvPr/>
        </p:nvSpPr>
        <p:spPr>
          <a:xfrm>
            <a:off x="2407298" y="4705745"/>
            <a:ext cx="4572000" cy="16006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The  practices I will be sharing today are evidence based and proven to help. </a:t>
            </a:r>
          </a:p>
          <a:p>
            <a:pPr marL="0" indent="0">
              <a:buNone/>
            </a:pPr>
            <a:endParaRPr lang="en-GB" sz="1800" b="1"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The more you put these practices into action, the more they will be embedded to support you when you need them to. </a:t>
            </a:r>
          </a:p>
        </p:txBody>
      </p:sp>
      <p:pic>
        <p:nvPicPr>
          <p:cNvPr id="2" name="Picture 6" descr="K:\Communications\Design\Logos and icons\icons\New icons\Reflections.png">
            <a:extLst>
              <a:ext uri="{FF2B5EF4-FFF2-40B4-BE49-F238E27FC236}">
                <a16:creationId xmlns:a16="http://schemas.microsoft.com/office/drawing/2014/main" id="{B7AF2FB3-2922-7A07-EC9D-CD4BBB4A7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30" y="3643188"/>
            <a:ext cx="702325" cy="6912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3">
            <a:extLst>
              <a:ext uri="{FF2B5EF4-FFF2-40B4-BE49-F238E27FC236}">
                <a16:creationId xmlns:a16="http://schemas.microsoft.com/office/drawing/2014/main" id="{A66AF621-CDF6-43F9-AD69-4B983D67615C}"/>
              </a:ext>
            </a:extLst>
          </p:cNvPr>
          <p:cNvSpPr txBox="1">
            <a:spLocks/>
          </p:cNvSpPr>
          <p:nvPr/>
        </p:nvSpPr>
        <p:spPr>
          <a:xfrm>
            <a:off x="1247888" y="3643188"/>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reflection symbol indicates where you might need to reflect honestly about how you are currently managing situations.</a:t>
            </a:r>
          </a:p>
        </p:txBody>
      </p:sp>
    </p:spTree>
    <p:extLst>
      <p:ext uri="{BB962C8B-B14F-4D97-AF65-F5344CB8AC3E}">
        <p14:creationId xmlns:p14="http://schemas.microsoft.com/office/powerpoint/2010/main" val="161027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E7013-71EA-7B49-97A2-D9C8BE72F476}"/>
              </a:ext>
            </a:extLst>
          </p:cNvPr>
          <p:cNvSpPr>
            <a:spLocks noGrp="1"/>
          </p:cNvSpPr>
          <p:nvPr>
            <p:ph type="title" idx="4294967295"/>
          </p:nvPr>
        </p:nvSpPr>
        <p:spPr>
          <a:xfrm>
            <a:off x="0" y="-1325563"/>
            <a:ext cx="7886700" cy="1325563"/>
          </a:xfrm>
          <a:prstGeom prst="rect">
            <a:avLst/>
          </a:prstGeom>
        </p:spPr>
        <p:txBody>
          <a:bodyPr anchor="b"/>
          <a:lstStyle/>
          <a:p>
            <a:r>
              <a:rPr lang="en-GB" dirty="0"/>
              <a:t>Common Mental Health Difficulties</a:t>
            </a:r>
          </a:p>
        </p:txBody>
      </p:sp>
      <p:grpSp>
        <p:nvGrpSpPr>
          <p:cNvPr id="7" name="Group 6">
            <a:extLst>
              <a:ext uri="{FF2B5EF4-FFF2-40B4-BE49-F238E27FC236}">
                <a16:creationId xmlns:a16="http://schemas.microsoft.com/office/drawing/2014/main" id="{3AF9D24B-1700-758A-08C1-A5AD0CC8C45C}"/>
              </a:ext>
            </a:extLst>
          </p:cNvPr>
          <p:cNvGrpSpPr/>
          <p:nvPr/>
        </p:nvGrpSpPr>
        <p:grpSpPr>
          <a:xfrm>
            <a:off x="5196644" y="1762348"/>
            <a:ext cx="3609822" cy="2083161"/>
            <a:chOff x="858425" y="2862465"/>
            <a:chExt cx="4301987" cy="2083161"/>
          </a:xfrm>
        </p:grpSpPr>
        <p:sp>
          <p:nvSpPr>
            <p:cNvPr id="6" name="TextBox 5">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726288" y="2862465"/>
              <a:ext cx="2434124" cy="2034960"/>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6ABDFF"/>
                  </a:solidFill>
                  <a:effectLst/>
                  <a:latin typeface="Arial Black" charset="0"/>
                </a:rPr>
                <a:t> </a:t>
              </a:r>
              <a:endParaRPr lang="en-GB" sz="6000" dirty="0">
                <a:solidFill>
                  <a:srgbClr val="6ABDFF"/>
                </a:solidFill>
              </a:endParaRPr>
            </a:p>
          </p:txBody>
        </p:sp>
        <p:sp>
          <p:nvSpPr>
            <p:cNvPr id="3" name="Text Box 2">
              <a:extLst>
                <a:ext uri="{C183D7F6-B498-43B3-948B-1728B52AA6E4}">
                  <adec:decorative xmlns:adec="http://schemas.microsoft.com/office/drawing/2017/decorative" val="1"/>
                </a:ext>
              </a:extLst>
            </p:cNvPr>
            <p:cNvSpPr txBox="1">
              <a:spLocks noChangeArrowheads="1"/>
            </p:cNvSpPr>
            <p:nvPr/>
          </p:nvSpPr>
          <p:spPr bwMode="auto">
            <a:xfrm>
              <a:off x="858425" y="3751316"/>
              <a:ext cx="1975491" cy="1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grpSp>
          <p:nvGrpSpPr>
            <p:cNvPr id="4" name="Group 3">
              <a:extLst>
                <a:ext uri="{FF2B5EF4-FFF2-40B4-BE49-F238E27FC236}">
                  <a16:creationId xmlns:a16="http://schemas.microsoft.com/office/drawing/2014/main" id="{3010D234-FCE8-3598-BB7C-23CA6EC6F668}"/>
                </a:ext>
              </a:extLst>
            </p:cNvPr>
            <p:cNvGrpSpPr/>
            <p:nvPr/>
          </p:nvGrpSpPr>
          <p:grpSpPr>
            <a:xfrm>
              <a:off x="3026769" y="3325272"/>
              <a:ext cx="1833163" cy="1109346"/>
              <a:chOff x="4817772" y="2800095"/>
              <a:chExt cx="1833163" cy="1109346"/>
            </a:xfrm>
          </p:grpSpPr>
          <p:pic>
            <p:nvPicPr>
              <p:cNvPr id="12" name="Picture 11">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17772" y="2800095"/>
                <a:ext cx="1833163" cy="1109346"/>
              </a:xfrm>
              <a:prstGeom prst="rect">
                <a:avLst/>
              </a:prstGeom>
            </p:spPr>
          </p:pic>
          <p:sp>
            <p:nvSpPr>
              <p:cNvPr id="2" name="Text Box 1"/>
              <p:cNvSpPr txBox="1">
                <a:spLocks noChangeArrowheads="1"/>
              </p:cNvSpPr>
              <p:nvPr/>
            </p:nvSpPr>
            <p:spPr bwMode="auto">
              <a:xfrm>
                <a:off x="5276480" y="3301303"/>
                <a:ext cx="1275683" cy="2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Anxiety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highlight>
                    <a:srgbClr val="6ABDFF"/>
                  </a:highligh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pic>
            <p:nvPicPr>
              <p:cNvPr id="9" name="Picture 3">
                <a:extLst>
                  <a:ext uri="{FF2B5EF4-FFF2-40B4-BE49-F238E27FC236}">
                    <a16:creationId xmlns:a16="http://schemas.microsoft.com/office/drawing/2014/main" id="{AB082A83-C40C-633B-A27F-5B7D2DDA16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96" y="2915475"/>
                <a:ext cx="482025" cy="3798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0EF09B2-7F1C-FD9A-1269-BC48D8EE5E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3697" y="4030552"/>
              <a:ext cx="744946" cy="635837"/>
            </a:xfrm>
            <a:prstGeom prst="rect">
              <a:avLst/>
            </a:prstGeom>
          </p:spPr>
        </p:pic>
      </p:grpSp>
      <p:grpSp>
        <p:nvGrpSpPr>
          <p:cNvPr id="32" name="Group 31">
            <a:extLst>
              <a:ext uri="{FF2B5EF4-FFF2-40B4-BE49-F238E27FC236}">
                <a16:creationId xmlns:a16="http://schemas.microsoft.com/office/drawing/2014/main" id="{BE827C7C-D39F-BD94-2917-98709313542A}"/>
              </a:ext>
            </a:extLst>
          </p:cNvPr>
          <p:cNvGrpSpPr/>
          <p:nvPr/>
        </p:nvGrpSpPr>
        <p:grpSpPr>
          <a:xfrm>
            <a:off x="5196644" y="4304871"/>
            <a:ext cx="3657234" cy="1902256"/>
            <a:chOff x="858426" y="3671187"/>
            <a:chExt cx="3453034" cy="1701937"/>
          </a:xfrm>
        </p:grpSpPr>
        <p:sp>
          <p:nvSpPr>
            <p:cNvPr id="8" name="TextBox 7">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361954" y="3709099"/>
              <a:ext cx="1949506" cy="1613677"/>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005EB8"/>
                  </a:solidFill>
                  <a:effectLst/>
                  <a:latin typeface="Arial Black" charset="0"/>
                </a:rPr>
                <a:t> </a:t>
              </a:r>
              <a:endParaRPr lang="en-GB" sz="6000" dirty="0"/>
            </a:p>
          </p:txBody>
        </p:sp>
        <p:grpSp>
          <p:nvGrpSpPr>
            <p:cNvPr id="31" name="Group 30">
              <a:extLst>
                <a:ext uri="{FF2B5EF4-FFF2-40B4-BE49-F238E27FC236}">
                  <a16:creationId xmlns:a16="http://schemas.microsoft.com/office/drawing/2014/main" id="{1A2E49E9-5AA8-DFF2-3619-26D51AA0AA38}"/>
                </a:ext>
              </a:extLst>
            </p:cNvPr>
            <p:cNvGrpSpPr/>
            <p:nvPr/>
          </p:nvGrpSpPr>
          <p:grpSpPr>
            <a:xfrm>
              <a:off x="858426" y="3671187"/>
              <a:ext cx="3453034" cy="1701937"/>
              <a:chOff x="858426" y="3671187"/>
              <a:chExt cx="3453034" cy="1701937"/>
            </a:xfrm>
          </p:grpSpPr>
          <p:sp>
            <p:nvSpPr>
              <p:cNvPr id="11" name="Text Box 2">
                <a:extLst>
                  <a:ext uri="{C183D7F6-B498-43B3-948B-1728B52AA6E4}">
                    <adec:decorative xmlns:adec="http://schemas.microsoft.com/office/drawing/2017/decorative" val="1"/>
                  </a:ext>
                </a:extLst>
              </p:cNvPr>
              <p:cNvSpPr txBox="1">
                <a:spLocks noChangeArrowheads="1"/>
              </p:cNvSpPr>
              <p:nvPr/>
            </p:nvSpPr>
            <p:spPr bwMode="auto">
              <a:xfrm>
                <a:off x="858426" y="4432439"/>
                <a:ext cx="1582184" cy="9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pic>
            <p:nvPicPr>
              <p:cNvPr id="13" name="Picture 12">
                <a:extLst>
                  <a:ext uri="{FF2B5EF4-FFF2-40B4-BE49-F238E27FC236}">
                    <a16:creationId xmlns:a16="http://schemas.microsoft.com/office/drawing/2014/main" id="{A155D9E4-BD82-B327-482C-26C75243B2E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33706" y="4691153"/>
                <a:ext cx="631623" cy="631623"/>
              </a:xfrm>
              <a:prstGeom prst="rect">
                <a:avLst/>
              </a:prstGeom>
            </p:spPr>
          </p:pic>
          <p:grpSp>
            <p:nvGrpSpPr>
              <p:cNvPr id="30" name="Group 29">
                <a:extLst>
                  <a:ext uri="{FF2B5EF4-FFF2-40B4-BE49-F238E27FC236}">
                    <a16:creationId xmlns:a16="http://schemas.microsoft.com/office/drawing/2014/main" id="{FEDA1D31-351F-BA41-909D-1788D1A1187B}"/>
                  </a:ext>
                </a:extLst>
              </p:cNvPr>
              <p:cNvGrpSpPr/>
              <p:nvPr/>
            </p:nvGrpSpPr>
            <p:grpSpPr>
              <a:xfrm>
                <a:off x="2685174" y="3671187"/>
                <a:ext cx="1626286" cy="1231594"/>
                <a:chOff x="4868161" y="2713703"/>
                <a:chExt cx="1626286" cy="1231594"/>
              </a:xfrm>
            </p:grpSpPr>
            <p:pic>
              <p:nvPicPr>
                <p:cNvPr id="14" name="Picture 13">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68161" y="2713703"/>
                  <a:ext cx="1626286" cy="1231594"/>
                </a:xfrm>
                <a:prstGeom prst="rect">
                  <a:avLst/>
                </a:prstGeom>
              </p:spPr>
            </p:pic>
            <p:sp>
              <p:nvSpPr>
                <p:cNvPr id="15" name="Text Box 1"/>
                <p:cNvSpPr txBox="1">
                  <a:spLocks noChangeArrowheads="1"/>
                </p:cNvSpPr>
                <p:nvPr/>
              </p:nvSpPr>
              <p:spPr bwMode="auto">
                <a:xfrm>
                  <a:off x="4997395" y="3306071"/>
                  <a:ext cx="1389791" cy="2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Low Mood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grpSp>
              <p:nvGrpSpPr>
                <p:cNvPr id="24" name="Group 23">
                  <a:extLst>
                    <a:ext uri="{FF2B5EF4-FFF2-40B4-BE49-F238E27FC236}">
                      <a16:creationId xmlns:a16="http://schemas.microsoft.com/office/drawing/2014/main" id="{3E3E2E98-AED3-3F40-BA2D-1CD76F1FD2A9}"/>
                    </a:ext>
                  </a:extLst>
                </p:cNvPr>
                <p:cNvGrpSpPr/>
                <p:nvPr/>
              </p:nvGrpSpPr>
              <p:grpSpPr>
                <a:xfrm>
                  <a:off x="5189339" y="2864549"/>
                  <a:ext cx="486144" cy="441522"/>
                  <a:chOff x="5692292" y="2078603"/>
                  <a:chExt cx="486144" cy="441522"/>
                </a:xfrm>
              </p:grpSpPr>
              <p:pic>
                <p:nvPicPr>
                  <p:cNvPr id="16" name="Picture 15">
                    <a:extLst>
                      <a:ext uri="{FF2B5EF4-FFF2-40B4-BE49-F238E27FC236}">
                        <a16:creationId xmlns:a16="http://schemas.microsoft.com/office/drawing/2014/main" id="{601AF3B6-C88B-2A0A-CD3D-32918630FA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41513" y="2078603"/>
                    <a:ext cx="436923" cy="237187"/>
                  </a:xfrm>
                  <a:prstGeom prst="rect">
                    <a:avLst/>
                  </a:prstGeom>
                </p:spPr>
              </p:pic>
              <p:grpSp>
                <p:nvGrpSpPr>
                  <p:cNvPr id="22" name="Group 21">
                    <a:extLst>
                      <a:ext uri="{FF2B5EF4-FFF2-40B4-BE49-F238E27FC236}">
                        <a16:creationId xmlns:a16="http://schemas.microsoft.com/office/drawing/2014/main" id="{89B75E23-BCCE-F53A-CAEF-4771DD8DC0DA}"/>
                      </a:ext>
                    </a:extLst>
                  </p:cNvPr>
                  <p:cNvGrpSpPr/>
                  <p:nvPr/>
                </p:nvGrpSpPr>
                <p:grpSpPr>
                  <a:xfrm>
                    <a:off x="5692292" y="2345639"/>
                    <a:ext cx="423432" cy="174486"/>
                    <a:chOff x="5692291" y="2158240"/>
                    <a:chExt cx="716609" cy="361885"/>
                  </a:xfrm>
                </p:grpSpPr>
                <p:cxnSp>
                  <p:nvCxnSpPr>
                    <p:cNvPr id="17" name="Straight Connector 16">
                      <a:extLst>
                        <a:ext uri="{FF2B5EF4-FFF2-40B4-BE49-F238E27FC236}">
                          <a16:creationId xmlns:a16="http://schemas.microsoft.com/office/drawing/2014/main" id="{AB08BC3F-A65C-3408-5129-576E5607DD23}"/>
                        </a:ext>
                        <a:ext uri="{C183D7F6-B498-43B3-948B-1728B52AA6E4}">
                          <adec:decorative xmlns:adec="http://schemas.microsoft.com/office/drawing/2017/decorative" val="1"/>
                        </a:ext>
                      </a:extLst>
                    </p:cNvPr>
                    <p:cNvCxnSpPr>
                      <a:cxnSpLocks/>
                    </p:cNvCxnSpPr>
                    <p:nvPr/>
                  </p:nvCxnSpPr>
                  <p:spPr>
                    <a:xfrm flipH="1">
                      <a:off x="5692291"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D06218-8159-EE25-383D-101797CB4ECC}"/>
                        </a:ext>
                        <a:ext uri="{C183D7F6-B498-43B3-948B-1728B52AA6E4}">
                          <adec:decorative xmlns:adec="http://schemas.microsoft.com/office/drawing/2017/decorative" val="1"/>
                        </a:ext>
                      </a:extLst>
                    </p:cNvPr>
                    <p:cNvCxnSpPr>
                      <a:cxnSpLocks/>
                    </p:cNvCxnSpPr>
                    <p:nvPr/>
                  </p:nvCxnSpPr>
                  <p:spPr>
                    <a:xfrm flipH="1">
                      <a:off x="5913284" y="216915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F6B49D-46EB-C640-BCFA-708820F15747}"/>
                        </a:ext>
                        <a:ext uri="{C183D7F6-B498-43B3-948B-1728B52AA6E4}">
                          <adec:decorative xmlns:adec="http://schemas.microsoft.com/office/drawing/2017/decorative" val="1"/>
                        </a:ext>
                      </a:extLst>
                    </p:cNvPr>
                    <p:cNvCxnSpPr>
                      <a:cxnSpLocks/>
                    </p:cNvCxnSpPr>
                    <p:nvPr/>
                  </p:nvCxnSpPr>
                  <p:spPr>
                    <a:xfrm flipH="1">
                      <a:off x="6136782" y="216968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6E1ECE9-9A06-B8C5-1855-80CACFC3DF23}"/>
                        </a:ext>
                        <a:ext uri="{C183D7F6-B498-43B3-948B-1728B52AA6E4}">
                          <adec:decorative xmlns:adec="http://schemas.microsoft.com/office/drawing/2017/decorative" val="1"/>
                        </a:ext>
                      </a:extLst>
                    </p:cNvPr>
                    <p:cNvCxnSpPr>
                      <a:cxnSpLocks/>
                    </p:cNvCxnSpPr>
                    <p:nvPr/>
                  </p:nvCxnSpPr>
                  <p:spPr>
                    <a:xfrm flipH="1">
                      <a:off x="6364420"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35CE98F-5059-A339-CEB2-88C8096E110D}"/>
                        </a:ext>
                        <a:ext uri="{C183D7F6-B498-43B3-948B-1728B52AA6E4}">
                          <adec:decorative xmlns:adec="http://schemas.microsoft.com/office/drawing/2017/decorative" val="1"/>
                        </a:ext>
                      </a:extLst>
                    </p:cNvPr>
                    <p:cNvCxnSpPr>
                      <a:cxnSpLocks/>
                    </p:cNvCxnSpPr>
                    <p:nvPr/>
                  </p:nvCxnSpPr>
                  <p:spPr>
                    <a:xfrm flipH="1">
                      <a:off x="5728099" y="2321235"/>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73815A8-B404-F2D1-7F33-7DBAF6705935}"/>
                        </a:ext>
                        <a:ext uri="{C183D7F6-B498-43B3-948B-1728B52AA6E4}">
                          <adec:decorative xmlns:adec="http://schemas.microsoft.com/office/drawing/2017/decorative" val="1"/>
                        </a:ext>
                      </a:extLst>
                    </p:cNvPr>
                    <p:cNvCxnSpPr>
                      <a:cxnSpLocks/>
                    </p:cNvCxnSpPr>
                    <p:nvPr/>
                  </p:nvCxnSpPr>
                  <p:spPr>
                    <a:xfrm flipH="1">
                      <a:off x="5983951" y="231533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AE7C26-6E71-1AA3-1059-5DBB00FF22C5}"/>
                        </a:ext>
                        <a:ext uri="{C183D7F6-B498-43B3-948B-1728B52AA6E4}">
                          <adec:decorative xmlns:adec="http://schemas.microsoft.com/office/drawing/2017/decorative" val="1"/>
                        </a:ext>
                      </a:extLst>
                    </p:cNvPr>
                    <p:cNvCxnSpPr>
                      <a:cxnSpLocks/>
                    </p:cNvCxnSpPr>
                    <p:nvPr/>
                  </p:nvCxnSpPr>
                  <p:spPr>
                    <a:xfrm flipH="1">
                      <a:off x="6221349" y="231682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F14881B-C629-58EC-D9FF-E7893CCA3A46}"/>
                        </a:ext>
                        <a:ext uri="{C183D7F6-B498-43B3-948B-1728B52AA6E4}">
                          <adec:decorative xmlns:adec="http://schemas.microsoft.com/office/drawing/2017/decorative" val="1"/>
                        </a:ext>
                      </a:extLst>
                    </p:cNvPr>
                    <p:cNvCxnSpPr>
                      <a:cxnSpLocks/>
                    </p:cNvCxnSpPr>
                    <p:nvPr/>
                  </p:nvCxnSpPr>
                  <p:spPr>
                    <a:xfrm flipH="1">
                      <a:off x="5856025" y="241086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B22AAAD-A872-1A7C-8B0A-EA5E148400F2}"/>
                        </a:ext>
                        <a:ext uri="{C183D7F6-B498-43B3-948B-1728B52AA6E4}">
                          <adec:decorative xmlns:adec="http://schemas.microsoft.com/office/drawing/2017/decorative" val="1"/>
                        </a:ext>
                      </a:extLst>
                    </p:cNvPr>
                    <p:cNvCxnSpPr>
                      <a:cxnSpLocks/>
                    </p:cNvCxnSpPr>
                    <p:nvPr/>
                  </p:nvCxnSpPr>
                  <p:spPr>
                    <a:xfrm flipH="1">
                      <a:off x="6055597" y="2435907"/>
                      <a:ext cx="44480" cy="84218"/>
                    </a:xfrm>
                    <a:prstGeom prst="line">
                      <a:avLst/>
                    </a:prstGeom>
                  </p:spPr>
                  <p:style>
                    <a:lnRef idx="2">
                      <a:schemeClr val="accent1"/>
                    </a:lnRef>
                    <a:fillRef idx="0">
                      <a:schemeClr val="accent1"/>
                    </a:fillRef>
                    <a:effectRef idx="1">
                      <a:schemeClr val="accent1"/>
                    </a:effectRef>
                    <a:fontRef idx="minor">
                      <a:schemeClr val="tx1"/>
                    </a:fontRef>
                  </p:style>
                </p:cxnSp>
              </p:grpSp>
            </p:grpSp>
          </p:grpSp>
        </p:grpSp>
      </p:grpSp>
      <p:sp>
        <p:nvSpPr>
          <p:cNvPr id="18" name="TextBox 17">
            <a:extLst>
              <a:ext uri="{FF2B5EF4-FFF2-40B4-BE49-F238E27FC236}">
                <a16:creationId xmlns:a16="http://schemas.microsoft.com/office/drawing/2014/main" id="{52B17871-475F-8914-EB70-F38027CED3A7}"/>
              </a:ext>
            </a:extLst>
          </p:cNvPr>
          <p:cNvSpPr txBox="1"/>
          <p:nvPr/>
        </p:nvSpPr>
        <p:spPr>
          <a:xfrm>
            <a:off x="216965" y="1542509"/>
            <a:ext cx="8542115" cy="769441"/>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is anxiety/low mood? </a:t>
            </a:r>
          </a:p>
          <a:p>
            <a:pPr algn="l"/>
            <a:r>
              <a:rPr lang="en-GB" sz="2200" b="1" dirty="0">
                <a:solidFill>
                  <a:srgbClr val="6ABDFF"/>
                </a:solidFill>
                <a:latin typeface="Arial" panose="020B0604020202020204" pitchFamily="34" charset="0"/>
                <a:cs typeface="Arial" panose="020B0604020202020204" pitchFamily="34" charset="0"/>
              </a:rPr>
              <a:t>An introduction to mental health</a:t>
            </a:r>
            <a:endParaRPr lang="en-GB" sz="2200" dirty="0">
              <a:solidFill>
                <a:srgbClr val="6ABDFF"/>
              </a:solidFill>
              <a:latin typeface="Arial Black" pitchFamily="34"/>
            </a:endParaRPr>
          </a:p>
        </p:txBody>
      </p:sp>
      <p:pic>
        <p:nvPicPr>
          <p:cNvPr id="3078" name="Picture 6" descr="Jim Valvano Quote: “Know where you have been, where you are now and ...">
            <a:extLst>
              <a:ext uri="{FF2B5EF4-FFF2-40B4-BE49-F238E27FC236}">
                <a16:creationId xmlns:a16="http://schemas.microsoft.com/office/drawing/2014/main" id="{AAB5B471-DADC-51AA-3A27-BCC91DEFE4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23" r="9178"/>
          <a:stretch/>
        </p:blipFill>
        <p:spPr bwMode="auto">
          <a:xfrm>
            <a:off x="271876" y="2819843"/>
            <a:ext cx="4550889" cy="305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1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3887BFAC-EA5A-C6DC-EDD8-8E7C2162F3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68" t="12290" r="2303" b="4741"/>
          <a:stretch/>
        </p:blipFill>
        <p:spPr>
          <a:xfrm>
            <a:off x="3367066" y="2092480"/>
            <a:ext cx="5660563" cy="3532276"/>
          </a:xfrm>
          <a:prstGeom prst="rect">
            <a:avLst/>
          </a:prstGeom>
        </p:spPr>
      </p:pic>
      <p:sp>
        <p:nvSpPr>
          <p:cNvPr id="3" name="TextBox 2">
            <a:extLst>
              <a:ext uri="{FF2B5EF4-FFF2-40B4-BE49-F238E27FC236}">
                <a16:creationId xmlns:a16="http://schemas.microsoft.com/office/drawing/2014/main" id="{21C43D59-FA29-B34F-8A2C-DC5EBE35EA44}"/>
              </a:ext>
            </a:extLst>
          </p:cNvPr>
          <p:cNvSpPr txBox="1"/>
          <p:nvPr/>
        </p:nvSpPr>
        <p:spPr>
          <a:xfrm>
            <a:off x="2120075" y="7553224"/>
            <a:ext cx="6907554" cy="230832"/>
          </a:xfrm>
          <a:prstGeom prst="rect">
            <a:avLst/>
          </a:prstGeom>
          <a:noFill/>
        </p:spPr>
        <p:txBody>
          <a:bodyPr wrap="square" rtlCol="0">
            <a:spAutoFit/>
          </a:bodyPr>
          <a:lstStyle/>
          <a:p>
            <a:r>
              <a:rPr lang="en-GB" sz="900">
                <a:hlinkClick r:id="rId4" tooltip="https://refreshmentrefuge.blogspot.com/2013/04/feelingsfeelings-wheres-assurance.html"/>
              </a:rPr>
              <a:t>This Photo</a:t>
            </a:r>
            <a:r>
              <a:rPr lang="en-GB" sz="900"/>
              <a:t> by Unknown Author is licensed under </a:t>
            </a:r>
            <a:r>
              <a:rPr lang="en-GB" sz="900">
                <a:hlinkClick r:id="rId5" tooltip="https://creativecommons.org/licenses/by-nc/3.0/"/>
              </a:rPr>
              <a:t>CC BY-NC</a:t>
            </a:r>
            <a:endParaRPr lang="en-GB" sz="900"/>
          </a:p>
        </p:txBody>
      </p:sp>
      <p:sp>
        <p:nvSpPr>
          <p:cNvPr id="4" name="TextBox 3">
            <a:extLst>
              <a:ext uri="{FF2B5EF4-FFF2-40B4-BE49-F238E27FC236}">
                <a16:creationId xmlns:a16="http://schemas.microsoft.com/office/drawing/2014/main" id="{987A6408-1751-C970-03B6-3B2AE2AE44A7}"/>
              </a:ext>
            </a:extLst>
          </p:cNvPr>
          <p:cNvSpPr txBox="1"/>
          <p:nvPr/>
        </p:nvSpPr>
        <p:spPr>
          <a:xfrm>
            <a:off x="110078" y="1529179"/>
            <a:ext cx="690755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Different emotions we may feel</a:t>
            </a:r>
          </a:p>
        </p:txBody>
      </p:sp>
      <p:pic>
        <p:nvPicPr>
          <p:cNvPr id="5" name="Picture 4">
            <a:extLst>
              <a:ext uri="{FF2B5EF4-FFF2-40B4-BE49-F238E27FC236}">
                <a16:creationId xmlns:a16="http://schemas.microsoft.com/office/drawing/2014/main" id="{B2698C71-A8DB-BC22-8A0F-7AC39BAF08E3}"/>
              </a:ext>
            </a:extLst>
          </p:cNvPr>
          <p:cNvPicPr>
            <a:picLocks noChangeAspect="1"/>
          </p:cNvPicPr>
          <p:nvPr/>
        </p:nvPicPr>
        <p:blipFill>
          <a:blip r:embed="rId6"/>
          <a:stretch>
            <a:fillRect/>
          </a:stretch>
        </p:blipFill>
        <p:spPr>
          <a:xfrm>
            <a:off x="110078" y="3643056"/>
            <a:ext cx="3256988" cy="3101151"/>
          </a:xfrm>
          <a:prstGeom prst="rect">
            <a:avLst/>
          </a:prstGeom>
        </p:spPr>
      </p:pic>
      <p:sp>
        <p:nvSpPr>
          <p:cNvPr id="6" name="Text Box 1">
            <a:extLst>
              <a:ext uri="{FF2B5EF4-FFF2-40B4-BE49-F238E27FC236}">
                <a16:creationId xmlns:a16="http://schemas.microsoft.com/office/drawing/2014/main" id="{35D31EA2-8DA8-3340-29AB-C9221B654187}"/>
              </a:ext>
            </a:extLst>
          </p:cNvPr>
          <p:cNvSpPr txBox="1">
            <a:spLocks noChangeArrowheads="1"/>
          </p:cNvSpPr>
          <p:nvPr/>
        </p:nvSpPr>
        <p:spPr bwMode="auto">
          <a:xfrm>
            <a:off x="207470" y="2435882"/>
            <a:ext cx="2761642" cy="115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dirty="0">
                <a:ea typeface="ÇlÇr ñæí©" charset="0"/>
              </a:rPr>
              <a:t>Naming feelings can help you to feel calmer.</a:t>
            </a:r>
          </a:p>
          <a:p>
            <a:pPr marL="285750" lvl="0" indent="-285750" defTabSz="914400">
              <a:spcAft>
                <a:spcPts val="700"/>
              </a:spcAft>
              <a:buFont typeface="Arial"/>
              <a:buChar char="•"/>
            </a:pPr>
            <a:endParaRPr lang="en-US" sz="1600" dirty="0">
              <a:ea typeface="ÇlÇr ñæí©" charset="0"/>
            </a:endParaRPr>
          </a:p>
        </p:txBody>
      </p:sp>
    </p:spTree>
    <p:extLst>
      <p:ext uri="{BB962C8B-B14F-4D97-AF65-F5344CB8AC3E}">
        <p14:creationId xmlns:p14="http://schemas.microsoft.com/office/powerpoint/2010/main" val="35832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29B4AC31-1B99-FCB8-2E26-FC3EE6DC4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 y="151624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97BC8583-A434-7DF9-CA02-E809F97D6E4B}"/>
              </a:ext>
            </a:extLst>
          </p:cNvPr>
          <p:cNvSpPr txBox="1">
            <a:spLocks noChangeArrowheads="1"/>
          </p:cNvSpPr>
          <p:nvPr/>
        </p:nvSpPr>
        <p:spPr bwMode="auto">
          <a:xfrm rot="5400000">
            <a:off x="1991712" y="2490772"/>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24E32FCF-909C-E677-6519-5CF9BE2CD837}"/>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2CC2F0CD-E07D-E6D1-A1EA-C43A183395FB}"/>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8" name="Text Box 8">
            <a:extLst>
              <a:ext uri="{FF2B5EF4-FFF2-40B4-BE49-F238E27FC236}">
                <a16:creationId xmlns:a16="http://schemas.microsoft.com/office/drawing/2014/main" id="{F3CBFE34-F0F5-984E-0148-C4B4BD60EC72}"/>
              </a:ext>
            </a:extLst>
          </p:cNvPr>
          <p:cNvSpPr txBox="1">
            <a:spLocks noChangeArrowheads="1"/>
          </p:cNvSpPr>
          <p:nvPr/>
        </p:nvSpPr>
        <p:spPr bwMode="auto">
          <a:xfrm rot="7682501" flipV="1">
            <a:off x="3625511" y="3840550"/>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85D1FCB0-CE19-652B-3577-C69D20EF57AC}"/>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38C49EA4-FA00-08FA-C2F7-6423F1DCCCDF}"/>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64E8D924-7EDE-D355-8EC6-0B6D719A1FC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AFEC78F7-9E94-4308-2519-08CF4EAEFCD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A36DC258-A386-8580-94AF-3C439E4C9F14}"/>
              </a:ext>
            </a:extLst>
          </p:cNvPr>
          <p:cNvSpPr txBox="1"/>
          <p:nvPr/>
        </p:nvSpPr>
        <p:spPr>
          <a:xfrm>
            <a:off x="2005552" y="1086453"/>
            <a:ext cx="5132895"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endParaRPr kumimoji="0" lang="en-US" sz="2400" b="0" i="0" u="none" strike="noStrike" cap="none" normalizeH="0" baseline="0" dirty="0">
              <a:ln>
                <a:noFill/>
              </a:ln>
              <a:solidFill>
                <a:srgbClr val="6ABDFF"/>
              </a:solidFill>
              <a:effectLst/>
              <a:latin typeface="Arial Black" charset="0"/>
              <a:ea typeface="ÇlÇr ñæí©" charset="0"/>
            </a:endParaRPr>
          </a:p>
        </p:txBody>
      </p:sp>
      <p:sp>
        <p:nvSpPr>
          <p:cNvPr id="16" name="Text Box 1">
            <a:extLst>
              <a:ext uri="{FF2B5EF4-FFF2-40B4-BE49-F238E27FC236}">
                <a16:creationId xmlns:a16="http://schemas.microsoft.com/office/drawing/2014/main" id="{4260FB0E-0BC7-16DB-8F7D-4CAAA745D570}"/>
              </a:ext>
            </a:extLst>
          </p:cNvPr>
          <p:cNvSpPr txBox="1">
            <a:spLocks noChangeArrowheads="1"/>
          </p:cNvSpPr>
          <p:nvPr/>
        </p:nvSpPr>
        <p:spPr bwMode="auto">
          <a:xfrm>
            <a:off x="5427994" y="1977845"/>
            <a:ext cx="3483569" cy="343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b="1" dirty="0">
                <a:solidFill>
                  <a:srgbClr val="000000"/>
                </a:solidFill>
                <a:ea typeface="ÇlÇr ñæí©" charset="0"/>
              </a:rPr>
              <a:t>Work out who your 5 trusted people are and who you would be happy to speak to about your worries (home, school, other places, friends).</a:t>
            </a:r>
          </a:p>
          <a:p>
            <a:pPr defTabSz="914400">
              <a:spcAft>
                <a:spcPts val="700"/>
              </a:spcAft>
              <a:buClr>
                <a:srgbClr val="6ABDFF"/>
              </a:buClr>
            </a:pPr>
            <a:endParaRPr lang="en-US" sz="1600" b="1" dirty="0">
              <a:solidFill>
                <a:srgbClr val="000000"/>
              </a:solidFill>
              <a:ea typeface="ÇlÇr ñæí©" charset="0"/>
            </a:endParaRPr>
          </a:p>
          <a:p>
            <a:pPr defTabSz="914400">
              <a:spcAft>
                <a:spcPts val="700"/>
              </a:spcAft>
              <a:buClr>
                <a:srgbClr val="6ABDFF"/>
              </a:buClr>
            </a:pPr>
            <a:r>
              <a:rPr lang="en-US" sz="1600" b="1" dirty="0">
                <a:solidFill>
                  <a:srgbClr val="000000"/>
                </a:solidFill>
                <a:ea typeface="ÇlÇr ñæí©" charset="0"/>
              </a:rPr>
              <a:t>Also, consider who your parents go to for support, maybe do this activity with them.</a:t>
            </a:r>
          </a:p>
          <a:p>
            <a:pPr defTabSz="914400">
              <a:spcAft>
                <a:spcPts val="700"/>
              </a:spcAft>
              <a:buClr>
                <a:srgbClr val="6ABDFF"/>
              </a:buClr>
            </a:pPr>
            <a:br>
              <a:rPr lang="en-US" sz="1600" dirty="0">
                <a:solidFill>
                  <a:srgbClr val="000000"/>
                </a:solidFill>
                <a:ea typeface="ÇlÇr ñæí©" charset="0"/>
              </a:rPr>
            </a:br>
            <a:r>
              <a:rPr lang="en-US" sz="1600" dirty="0">
                <a:solidFill>
                  <a:srgbClr val="000000"/>
                </a:solidFill>
                <a:ea typeface="ÇlÇr ñæí©" charset="0"/>
              </a:rPr>
              <a:t>Knowing who to ask for help and opening up to other people always helps lessen worries and others can help with solutions for problem solving worries.</a:t>
            </a:r>
          </a:p>
        </p:txBody>
      </p:sp>
      <p:pic>
        <p:nvPicPr>
          <p:cNvPr id="2" name="Picture 6" descr="K:\Communications\Design\Logos and icons\icons\New icons\Reflections.png">
            <a:extLst>
              <a:ext uri="{FF2B5EF4-FFF2-40B4-BE49-F238E27FC236}">
                <a16:creationId xmlns:a16="http://schemas.microsoft.com/office/drawing/2014/main" id="{3C337D79-5D9E-1B8E-4D5A-7B454B350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1"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FD-1AF1-7EEC-FC60-A44724F2422E}"/>
            </a:ext>
          </a:extLst>
        </p:cNvPr>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965C3D42-FF6A-8E2A-E1F9-E302AE40D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 y="153882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47BD2446-F3AA-7684-7E39-E40107E3F3B2}"/>
              </a:ext>
            </a:extLst>
          </p:cNvPr>
          <p:cNvSpPr txBox="1">
            <a:spLocks noChangeArrowheads="1"/>
          </p:cNvSpPr>
          <p:nvPr/>
        </p:nvSpPr>
        <p:spPr bwMode="auto">
          <a:xfrm rot="5400000">
            <a:off x="1991712" y="2525941"/>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EDEEC5E8-0AB5-E7F6-5ECE-EA832D018A9F}"/>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C05035F1-EEE5-4609-5538-3EFBFF3822D5}"/>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06D6CAE7-EB83-801C-FE89-583CAC486E8D}"/>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C464E44E-5639-67D5-2B5C-E2CA887BDA13}"/>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1FBCD57-59E4-54DA-5373-3C595EC3437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68761BDF-6E49-BDA0-57DE-82A2C5E5AB79}"/>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3BD76C2D-FAFA-9760-9860-333C61A5E254}"/>
              </a:ext>
            </a:extLst>
          </p:cNvPr>
          <p:cNvSpPr txBox="1"/>
          <p:nvPr/>
        </p:nvSpPr>
        <p:spPr>
          <a:xfrm>
            <a:off x="1626722" y="3799603"/>
            <a:ext cx="1727588" cy="2031325"/>
          </a:xfrm>
          <a:prstGeom prst="rect">
            <a:avLst/>
          </a:prstGeom>
          <a:noFill/>
        </p:spPr>
        <p:txBody>
          <a:bodyPr wrap="none" rtlCol="0">
            <a:spAutoFit/>
          </a:bodyPr>
          <a:lstStyle/>
          <a:p>
            <a:pPr algn="ctr"/>
            <a:r>
              <a:rPr lang="en-GB" sz="1400" b="1" dirty="0">
                <a:highlight>
                  <a:srgbClr val="6ABDFF"/>
                </a:highlight>
              </a:rPr>
              <a:t>What I can control</a:t>
            </a:r>
          </a:p>
          <a:p>
            <a:pPr algn="ctr"/>
            <a:r>
              <a:rPr lang="en-GB" sz="1400" dirty="0"/>
              <a:t>My words</a:t>
            </a:r>
          </a:p>
          <a:p>
            <a:pPr algn="ctr"/>
            <a:r>
              <a:rPr lang="en-GB" sz="1400" dirty="0"/>
              <a:t>My actions/reactions</a:t>
            </a:r>
          </a:p>
          <a:p>
            <a:pPr algn="ctr"/>
            <a:r>
              <a:rPr lang="en-GB" sz="1400" dirty="0"/>
              <a:t>How hard I try</a:t>
            </a:r>
          </a:p>
          <a:p>
            <a:pPr algn="ctr"/>
            <a:r>
              <a:rPr lang="en-GB" sz="1400" dirty="0"/>
              <a:t>How I treat others</a:t>
            </a:r>
          </a:p>
          <a:p>
            <a:pPr algn="ctr"/>
            <a:r>
              <a:rPr lang="en-GB" sz="1400" dirty="0"/>
              <a:t>Taking care of myself</a:t>
            </a:r>
          </a:p>
          <a:p>
            <a:pPr algn="ctr"/>
            <a:r>
              <a:rPr lang="en-GB" sz="1400" dirty="0"/>
              <a:t>Asking for help</a:t>
            </a:r>
          </a:p>
          <a:p>
            <a:pPr algn="ctr"/>
            <a:r>
              <a:rPr lang="en-GB" sz="1400" dirty="0"/>
              <a:t>The friends I choose</a:t>
            </a:r>
          </a:p>
          <a:p>
            <a:pPr algn="ctr"/>
            <a:r>
              <a:rPr lang="en-GB" sz="1400" dirty="0"/>
              <a:t>What I choose to eat</a:t>
            </a:r>
          </a:p>
        </p:txBody>
      </p:sp>
      <p:sp>
        <p:nvSpPr>
          <p:cNvPr id="14" name="TextBox 13">
            <a:extLst>
              <a:ext uri="{FF2B5EF4-FFF2-40B4-BE49-F238E27FC236}">
                <a16:creationId xmlns:a16="http://schemas.microsoft.com/office/drawing/2014/main" id="{4703B7D3-82F1-1FEF-D8C8-4E67644B3BC5}"/>
              </a:ext>
            </a:extLst>
          </p:cNvPr>
          <p:cNvSpPr txBox="1"/>
          <p:nvPr/>
        </p:nvSpPr>
        <p:spPr>
          <a:xfrm>
            <a:off x="4006199" y="5249101"/>
            <a:ext cx="5239383" cy="1815882"/>
          </a:xfrm>
          <a:prstGeom prst="rect">
            <a:avLst/>
          </a:prstGeom>
          <a:noFill/>
        </p:spPr>
        <p:txBody>
          <a:bodyPr wrap="none" rtlCol="0">
            <a:spAutoFit/>
          </a:bodyPr>
          <a:lstStyle/>
          <a:p>
            <a:r>
              <a:rPr lang="en-GB" sz="1400" b="1" dirty="0">
                <a:highlight>
                  <a:srgbClr val="6ABDFF"/>
                </a:highlight>
              </a:rPr>
              <a:t>What I can not control</a:t>
            </a:r>
          </a:p>
          <a:p>
            <a:r>
              <a:rPr lang="en-GB" sz="1400" dirty="0"/>
              <a:t>Past mistakes/bad decisions</a:t>
            </a:r>
          </a:p>
          <a:p>
            <a:r>
              <a:rPr lang="en-GB" sz="1400" dirty="0"/>
              <a:t>The law</a:t>
            </a:r>
          </a:p>
          <a:p>
            <a:r>
              <a:rPr lang="en-GB" sz="1400" dirty="0"/>
              <a:t>Rules or routines</a:t>
            </a:r>
          </a:p>
          <a:p>
            <a:r>
              <a:rPr lang="en-GB" sz="1400" dirty="0"/>
              <a:t>The weather</a:t>
            </a:r>
          </a:p>
          <a:p>
            <a:r>
              <a:rPr lang="en-GB" sz="1400" dirty="0"/>
              <a:t>Being sick</a:t>
            </a:r>
          </a:p>
          <a:p>
            <a:r>
              <a:rPr lang="en-GB" sz="1400" dirty="0"/>
              <a:t>Other people – their actions, words, reactions, how they treat people</a:t>
            </a:r>
          </a:p>
          <a:p>
            <a:endParaRPr lang="en-GB" sz="1400" dirty="0"/>
          </a:p>
        </p:txBody>
      </p:sp>
      <p:sp>
        <p:nvSpPr>
          <p:cNvPr id="15" name="TextBox 14">
            <a:extLst>
              <a:ext uri="{FF2B5EF4-FFF2-40B4-BE49-F238E27FC236}">
                <a16:creationId xmlns:a16="http://schemas.microsoft.com/office/drawing/2014/main" id="{CA0EFD48-A329-E77E-320D-FEB726616685}"/>
              </a:ext>
            </a:extLst>
          </p:cNvPr>
          <p:cNvSpPr txBox="1"/>
          <p:nvPr/>
        </p:nvSpPr>
        <p:spPr>
          <a:xfrm>
            <a:off x="3181620" y="1028177"/>
            <a:ext cx="6458510" cy="123880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p>
          <a:p>
            <a:pPr marL="0" marR="0" lvl="0" indent="0"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 Managing what I can and cannot control</a:t>
            </a:r>
          </a:p>
        </p:txBody>
      </p:sp>
      <p:pic>
        <p:nvPicPr>
          <p:cNvPr id="2" name="Picture 1">
            <a:extLst>
              <a:ext uri="{FF2B5EF4-FFF2-40B4-BE49-F238E27FC236}">
                <a16:creationId xmlns:a16="http://schemas.microsoft.com/office/drawing/2014/main" id="{16E23C7D-55AB-773E-7680-55E409C93C86}"/>
              </a:ext>
            </a:extLst>
          </p:cNvPr>
          <p:cNvPicPr>
            <a:picLocks noChangeAspect="1"/>
          </p:cNvPicPr>
          <p:nvPr/>
        </p:nvPicPr>
        <p:blipFill>
          <a:blip r:embed="rId4"/>
          <a:srcRect l="2930" t="4904" r="3329" b="2949"/>
          <a:stretch/>
        </p:blipFill>
        <p:spPr>
          <a:xfrm>
            <a:off x="5654035" y="2201101"/>
            <a:ext cx="3088321" cy="3094892"/>
          </a:xfrm>
          <a:prstGeom prst="rect">
            <a:avLst/>
          </a:prstGeom>
        </p:spPr>
      </p:pic>
      <p:sp>
        <p:nvSpPr>
          <p:cNvPr id="3" name="Text Box 8">
            <a:extLst>
              <a:ext uri="{FF2B5EF4-FFF2-40B4-BE49-F238E27FC236}">
                <a16:creationId xmlns:a16="http://schemas.microsoft.com/office/drawing/2014/main" id="{973837EF-D1D9-5944-A397-237ABB1BEEC6}"/>
              </a:ext>
            </a:extLst>
          </p:cNvPr>
          <p:cNvSpPr txBox="1">
            <a:spLocks noChangeArrowheads="1"/>
          </p:cNvSpPr>
          <p:nvPr/>
        </p:nvSpPr>
        <p:spPr bwMode="auto">
          <a:xfrm rot="7682501" flipV="1">
            <a:off x="3632673" y="3886753"/>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pic>
        <p:nvPicPr>
          <p:cNvPr id="6" name="Picture 6" descr="K:\Communications\Design\Logos and icons\icons\New icons\Reflections.png">
            <a:extLst>
              <a:ext uri="{FF2B5EF4-FFF2-40B4-BE49-F238E27FC236}">
                <a16:creationId xmlns:a16="http://schemas.microsoft.com/office/drawing/2014/main" id="{06310FC0-AAF7-839F-0E7F-1E5506B6C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61"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17C11-5E5F-C0D4-84D2-5A34A49C4090}"/>
              </a:ext>
            </a:extLst>
          </p:cNvPr>
          <p:cNvPicPr>
            <a:picLocks noChangeAspect="1"/>
          </p:cNvPicPr>
          <p:nvPr/>
        </p:nvPicPr>
        <p:blipFill>
          <a:blip r:embed="rId2"/>
          <a:srcRect t="15906" b="2841"/>
          <a:stretch/>
        </p:blipFill>
        <p:spPr>
          <a:xfrm>
            <a:off x="170860" y="2261847"/>
            <a:ext cx="8268930" cy="3514306"/>
          </a:xfrm>
          <a:prstGeom prst="rect">
            <a:avLst/>
          </a:prstGeom>
        </p:spPr>
      </p:pic>
      <p:sp>
        <p:nvSpPr>
          <p:cNvPr id="2" name="TextBox 1">
            <a:extLst>
              <a:ext uri="{FF2B5EF4-FFF2-40B4-BE49-F238E27FC236}">
                <a16:creationId xmlns:a16="http://schemas.microsoft.com/office/drawing/2014/main" id="{719429F5-04DA-8D5A-5D46-3F9B2A6C320C}"/>
              </a:ext>
            </a:extLst>
          </p:cNvPr>
          <p:cNvSpPr txBox="1"/>
          <p:nvPr/>
        </p:nvSpPr>
        <p:spPr>
          <a:xfrm>
            <a:off x="170860" y="1430850"/>
            <a:ext cx="9020341"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Why do we get worked up? </a:t>
            </a:r>
          </a:p>
          <a:p>
            <a:pPr algn="l"/>
            <a:r>
              <a:rPr lang="en-GB" sz="2400" b="1" dirty="0">
                <a:solidFill>
                  <a:srgbClr val="6ABDFF"/>
                </a:solidFill>
                <a:latin typeface="Arial" panose="020B0604020202020204" pitchFamily="34" charset="0"/>
                <a:cs typeface="Arial" panose="020B0604020202020204" pitchFamily="34" charset="0"/>
              </a:rPr>
              <a:t>An introduction to Fight, Flight, Freeze</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33600026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F284585C3E254FB2E6141BE41CE2B5" ma:contentTypeVersion="1" ma:contentTypeDescription="Create a new document." ma:contentTypeScope="" ma:versionID="bcf50bad7e826b13f11266293a264835">
  <xsd:schema xmlns:xsd="http://www.w3.org/2001/XMLSchema" xmlns:xs="http://www.w3.org/2001/XMLSchema" xmlns:p="http://schemas.microsoft.com/office/2006/metadata/properties" xmlns:ns1="http://schemas.microsoft.com/sharepoint/v3" xmlns:ns2="43dd8110-9b25-45f8-a8b9-44a116e8ad49" targetNamespace="http://schemas.microsoft.com/office/2006/metadata/properties" ma:root="true" ma:fieldsID="5f3c0c385dabc5a5c88a01196406b600" ns1:_="" ns2:_="">
    <xsd:import namespace="http://schemas.microsoft.com/sharepoint/v3"/>
    <xsd:import namespace="43dd8110-9b25-45f8-a8b9-44a116e8ad4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dd8110-9b25-45f8-a8b9-44a116e8ad4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dd8110-9b25-45f8-a8b9-44a116e8ad49">ZEXKAYJVUWQ7-106-241</_dlc_DocId>
    <_dlc_DocIdUrl xmlns="43dd8110-9b25-45f8-a8b9-44a116e8ad49">
      <Url>http://nww.swyt.nhs.uk/communications/_layouts/DocIdRedir.aspx?ID=ZEXKAYJVUWQ7-106-241</Url>
      <Description>ZEXKAYJVUWQ7-106-241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A0AEFE-E37C-45A6-8969-D5492E29F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dd8110-9b25-45f8-a8b9-44a116e8a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5779B8-8C06-4649-899B-97BE88549D70}">
  <ds:schemaRefs>
    <ds:schemaRef ds:uri="http://schemas.microsoft.com/office/2006/metadata/properties"/>
    <ds:schemaRef ds:uri="http://schemas.microsoft.com/office/infopath/2007/PartnerControls"/>
    <ds:schemaRef ds:uri="http://schemas.microsoft.com/sharepoint/v3"/>
    <ds:schemaRef ds:uri="43dd8110-9b25-45f8-a8b9-44a116e8ad49"/>
  </ds:schemaRefs>
</ds:datastoreItem>
</file>

<file path=customXml/itemProps3.xml><?xml version="1.0" encoding="utf-8"?>
<ds:datastoreItem xmlns:ds="http://schemas.openxmlformats.org/officeDocument/2006/customXml" ds:itemID="{7F668775-AAC9-452A-B3C3-E551AFB647E2}">
  <ds:schemaRefs>
    <ds:schemaRef ds:uri="http://schemas.microsoft.com/sharepoint/events"/>
  </ds:schemaRefs>
</ds:datastoreItem>
</file>

<file path=customXml/itemProps4.xml><?xml version="1.0" encoding="utf-8"?>
<ds:datastoreItem xmlns:ds="http://schemas.openxmlformats.org/officeDocument/2006/customXml" ds:itemID="{17A266EE-DB4C-47F0-B29A-0E122354F1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6636</TotalTime>
  <Words>3428</Words>
  <Application>Microsoft Office PowerPoint</Application>
  <PresentationFormat>On-screen Show (4:3)</PresentationFormat>
  <Paragraphs>402</Paragraphs>
  <Slides>36</Slides>
  <Notes>22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Aptos</vt:lpstr>
      <vt:lpstr>Arial</vt:lpstr>
      <vt:lpstr>Arial Black</vt:lpstr>
      <vt:lpstr>Berlin Sans FB</vt:lpstr>
      <vt:lpstr>Calibri</vt:lpstr>
      <vt:lpstr>ÇlÇr ñæí©</vt:lpstr>
      <vt:lpstr>Segoe UI</vt:lpstr>
      <vt:lpstr>Wingdings</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Common Mental Health Difficulties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Manifest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Senior</dc:creator>
  <cp:lastModifiedBy>Clare Smith</cp:lastModifiedBy>
  <cp:revision>121</cp:revision>
  <dcterms:created xsi:type="dcterms:W3CDTF">2017-07-06T10:37:22Z</dcterms:created>
  <dcterms:modified xsi:type="dcterms:W3CDTF">2025-06-11T11:30:56Z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0x0101000DF284585C3E254FB2E6141BE41CE2B5</vt:lpwstr>
  </property>
  <property fmtid="{D5CDD505-2E9C-101B-9397-08002B2CF9AE}" pid="3" name="_dlc_DocIdItemGuid">
    <vt:lpwstr>c66aad78-970b-4666-a6a1-a49b24c763f6</vt:lpwstr>
  </property>
</Properties>
</file>